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7"/>
  </p:notesMasterIdLst>
  <p:sldIdLst>
    <p:sldId id="287" r:id="rId5"/>
    <p:sldId id="286" r:id="rId6"/>
  </p:sldIdLst>
  <p:sldSz cx="9906000" cy="6858000" type="A4"/>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12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3F811E5-B371-6A28-BF9A-0F57DE4B7A28}" name="Alice Brealy" initials="AB" userId="S::abrealy@caterlinkltd.co.uk::702f5e84-6c0f-4bcb-baa0-ae526eff26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0" name="sysop" initials="s"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5FFFB"/>
    <a:srgbClr val="FFD3CC"/>
    <a:srgbClr val="FFF0D2"/>
    <a:srgbClr val="FF4343"/>
    <a:srgbClr val="54BCEB"/>
    <a:srgbClr val="C9FFFB"/>
    <a:srgbClr val="00C8BA"/>
    <a:srgbClr val="00968B"/>
    <a:srgbClr val="009E93"/>
    <a:srgbClr val="006D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35" autoAdjust="0"/>
    <p:restoredTop sz="94660"/>
  </p:normalViewPr>
  <p:slideViewPr>
    <p:cSldViewPr snapToGrid="0">
      <p:cViewPr varScale="1">
        <p:scale>
          <a:sx n="105" d="100"/>
          <a:sy n="105" d="100"/>
        </p:scale>
        <p:origin x="1530" y="78"/>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commentAuthors" Target="commentAuthors.xml"/><Relationship Id="rId13" Type="http://schemas.microsoft.com/office/2018/10/relationships/authors" Target="authors.xml"/><Relationship Id="rId3" Type="http://schemas.openxmlformats.org/officeDocument/2006/relationships/customXml" Target="../customXml/item3.xml"/><Relationship Id="rId7" Type="http://schemas.openxmlformats.org/officeDocument/2006/relationships/notesMaster" Target="notesMasters/notesMaster1.xml"/><Relationship Id="rId12" Type="http://schemas.openxmlformats.org/officeDocument/2006/relationships/tableStyles" Target="tableStyle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theme" Target="theme/theme1.xml"/><Relationship Id="rId5" Type="http://schemas.openxmlformats.org/officeDocument/2006/relationships/slide" Target="slides/slide1.xml"/><Relationship Id="rId10"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432" tIns="45716" rIns="91432" bIns="45716" rtlCol="0"/>
          <a:lstStyle>
            <a:lvl1pPr algn="l">
              <a:defRPr sz="1200"/>
            </a:lvl1pPr>
          </a:lstStyle>
          <a:p>
            <a:endParaRPr lang="en-GB"/>
          </a:p>
        </p:txBody>
      </p:sp>
      <p:sp>
        <p:nvSpPr>
          <p:cNvPr id="3" name="Date Placeholder 2"/>
          <p:cNvSpPr>
            <a:spLocks noGrp="1"/>
          </p:cNvSpPr>
          <p:nvPr>
            <p:ph type="dt" idx="1"/>
          </p:nvPr>
        </p:nvSpPr>
        <p:spPr>
          <a:xfrm>
            <a:off x="3850444" y="1"/>
            <a:ext cx="2945659" cy="498056"/>
          </a:xfrm>
          <a:prstGeom prst="rect">
            <a:avLst/>
          </a:prstGeom>
        </p:spPr>
        <p:txBody>
          <a:bodyPr vert="horz" lIns="91432" tIns="45716" rIns="91432" bIns="45716" rtlCol="0"/>
          <a:lstStyle>
            <a:lvl1pPr algn="r">
              <a:defRPr sz="1200"/>
            </a:lvl1pPr>
          </a:lstStyle>
          <a:p>
            <a:fld id="{222E43BF-527D-440D-8356-FC8BCEDDB5DC}" type="datetimeFigureOut">
              <a:rPr lang="en-GB" smtClean="0"/>
              <a:t>16/09/2026</a:t>
            </a:fld>
            <a:endParaRPr lang="en-GB"/>
          </a:p>
        </p:txBody>
      </p:sp>
      <p:sp>
        <p:nvSpPr>
          <p:cNvPr id="4" name="Slide Image Placeholder 3"/>
          <p:cNvSpPr>
            <a:spLocks noGrp="1" noRot="1" noChangeAspect="1"/>
          </p:cNvSpPr>
          <p:nvPr>
            <p:ph type="sldImg" idx="2"/>
          </p:nvPr>
        </p:nvSpPr>
        <p:spPr>
          <a:xfrm>
            <a:off x="981075" y="1241425"/>
            <a:ext cx="4835525" cy="3349625"/>
          </a:xfrm>
          <a:prstGeom prst="rect">
            <a:avLst/>
          </a:prstGeom>
          <a:noFill/>
          <a:ln w="12700">
            <a:solidFill>
              <a:prstClr val="black"/>
            </a:solidFill>
          </a:ln>
        </p:spPr>
        <p:txBody>
          <a:bodyPr vert="horz" lIns="91432" tIns="45716" rIns="91432" bIns="45716" rtlCol="0" anchor="ctr"/>
          <a:lstStyle/>
          <a:p>
            <a:endParaRPr lang="en-GB"/>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32" tIns="45716" rIns="91432"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1" y="9428585"/>
            <a:ext cx="2945659" cy="498055"/>
          </a:xfrm>
          <a:prstGeom prst="rect">
            <a:avLst/>
          </a:prstGeom>
        </p:spPr>
        <p:txBody>
          <a:bodyPr vert="horz" lIns="91432" tIns="45716" rIns="91432" bIns="45716" rtlCol="0" anchor="b"/>
          <a:lstStyle>
            <a:lvl1pPr algn="l">
              <a:defRPr sz="1200"/>
            </a:lvl1pPr>
          </a:lstStyle>
          <a:p>
            <a:endParaRPr lang="en-GB"/>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91432" tIns="45716" rIns="91432" bIns="45716" rtlCol="0" anchor="b"/>
          <a:lstStyle>
            <a:lvl1pPr algn="r">
              <a:defRPr sz="1200"/>
            </a:lvl1pPr>
          </a:lstStyle>
          <a:p>
            <a:fld id="{22D8F38C-0513-424D-9F07-ACE2DBD6F960}" type="slidenum">
              <a:rPr lang="en-GB" smtClean="0"/>
              <a:t>‹#›</a:t>
            </a:fld>
            <a:endParaRPr lang="en-GB"/>
          </a:p>
        </p:txBody>
      </p:sp>
    </p:spTree>
    <p:extLst>
      <p:ext uri="{BB962C8B-B14F-4D97-AF65-F5344CB8AC3E}">
        <p14:creationId xmlns:p14="http://schemas.microsoft.com/office/powerpoint/2010/main" val="34441080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22D8F38C-0513-424D-9F07-ACE2DBD6F960}" type="slidenum">
              <a:rPr lang="en-GB" smtClean="0"/>
              <a:t>1</a:t>
            </a:fld>
            <a:endParaRPr lang="en-GB"/>
          </a:p>
        </p:txBody>
      </p:sp>
    </p:spTree>
    <p:extLst>
      <p:ext uri="{BB962C8B-B14F-4D97-AF65-F5344CB8AC3E}">
        <p14:creationId xmlns:p14="http://schemas.microsoft.com/office/powerpoint/2010/main" val="18425240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2130426"/>
            <a:ext cx="84201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485900" y="3886200"/>
            <a:ext cx="69342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pic>
        <p:nvPicPr>
          <p:cNvPr id="7" name="Picture 6">
            <a:extLst>
              <a:ext uri="{FF2B5EF4-FFF2-40B4-BE49-F238E27FC236}">
                <a16:creationId xmlns:a16="http://schemas.microsoft.com/office/drawing/2014/main" id="{BFE56D4B-3E37-45DC-8A0E-850FD0BBE6CB}"/>
              </a:ext>
            </a:extLst>
          </p:cNvPr>
          <p:cNvPicPr>
            <a:picLocks noChangeAspect="1"/>
          </p:cNvPicPr>
          <p:nvPr userDrawn="1"/>
        </p:nvPicPr>
        <p:blipFill>
          <a:blip r:embed="rId2">
            <a:lum/>
          </a:blip>
          <a:stretch>
            <a:fillRect/>
          </a:stretch>
        </p:blipFill>
        <p:spPr>
          <a:xfrm>
            <a:off x="0" y="0"/>
            <a:ext cx="9906000" cy="6858000"/>
          </a:xfrm>
          <a:prstGeom prst="rect">
            <a:avLst/>
          </a:prstGeom>
        </p:spPr>
      </p:pic>
      <p:pic>
        <p:nvPicPr>
          <p:cNvPr id="8" name="Picture 7">
            <a:extLst>
              <a:ext uri="{FF2B5EF4-FFF2-40B4-BE49-F238E27FC236}">
                <a16:creationId xmlns:a16="http://schemas.microsoft.com/office/drawing/2014/main" id="{5A3E2D7A-21FB-4E41-849E-FBC6B38F3D8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725" y="21720"/>
            <a:ext cx="1602025" cy="769695"/>
          </a:xfrm>
          <a:prstGeom prst="rect">
            <a:avLst/>
          </a:prstGeom>
        </p:spPr>
      </p:pic>
      <p:sp>
        <p:nvSpPr>
          <p:cNvPr id="9" name="TextBox 8">
            <a:extLst>
              <a:ext uri="{FF2B5EF4-FFF2-40B4-BE49-F238E27FC236}">
                <a16:creationId xmlns:a16="http://schemas.microsoft.com/office/drawing/2014/main" id="{CF8244A5-C333-4344-B70D-CA249A56B37A}"/>
              </a:ext>
            </a:extLst>
          </p:cNvPr>
          <p:cNvSpPr txBox="1"/>
          <p:nvPr userDrawn="1"/>
        </p:nvSpPr>
        <p:spPr>
          <a:xfrm>
            <a:off x="8788936" y="3163689"/>
            <a:ext cx="1088495" cy="3642122"/>
          </a:xfrm>
          <a:prstGeom prst="roundRect">
            <a:avLst/>
          </a:prstGeom>
          <a:solidFill>
            <a:srgbClr val="FF0000"/>
          </a:solidFill>
          <a:ln w="19050">
            <a:solidFill>
              <a:srgbClr val="FF0000"/>
            </a:solidFill>
          </a:ln>
        </p:spPr>
        <p:txBody>
          <a:bodyPr wrap="square" rtlCol="0">
            <a:spAutoFit/>
          </a:bodyPr>
          <a:lstStyle/>
          <a:p>
            <a:r>
              <a:rPr lang="en-GB" sz="700" b="1">
                <a:solidFill>
                  <a:schemeClr val="bg1"/>
                </a:solidFill>
                <a:latin typeface="Century Gothic" panose="020B0502020202020204" pitchFamily="34" charset="0"/>
              </a:rPr>
              <a:t>ALLERGY INFORMATION:</a:t>
            </a:r>
          </a:p>
          <a:p>
            <a:r>
              <a:rPr lang="en-GB" sz="700" b="1">
                <a:solidFill>
                  <a:schemeClr val="bg1"/>
                </a:solidFill>
                <a:latin typeface="Century Gothic" panose="020B0502020202020204" pitchFamily="34" charset="0"/>
              </a:rPr>
              <a:t>If </a:t>
            </a:r>
            <a:r>
              <a:rPr lang="en-GB" sz="700" b="1">
                <a:solidFill>
                  <a:schemeClr val="bg1"/>
                </a:solidFill>
                <a:effectLst/>
                <a:latin typeface="Century Gothic" panose="020B0502020202020204" pitchFamily="34" charset="0"/>
                <a:ea typeface="Calibri" panose="020F0502020204030204" pitchFamily="34" charset="0"/>
              </a:rPr>
              <a:t>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cross contamination.</a:t>
            </a:r>
            <a:endParaRPr lang="en-GB" sz="700">
              <a:solidFill>
                <a:schemeClr val="bg1"/>
              </a:solidFill>
              <a:latin typeface="Century Gothic" panose="020B0502020202020204" pitchFamily="34" charset="0"/>
            </a:endParaRPr>
          </a:p>
        </p:txBody>
      </p:sp>
    </p:spTree>
    <p:extLst>
      <p:ext uri="{BB962C8B-B14F-4D97-AF65-F5344CB8AC3E}">
        <p14:creationId xmlns:p14="http://schemas.microsoft.com/office/powerpoint/2010/main" val="14466261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8897607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82506" y="4406901"/>
            <a:ext cx="84201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82506" y="2906713"/>
            <a:ext cx="84201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9801A62-7A48-4C58-849E-C45ADCCDA82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410853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530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5035550" y="1600201"/>
            <a:ext cx="437515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9801A62-7A48-4C58-849E-C45ADCCDA826}"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5015569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95300" y="1535113"/>
            <a:ext cx="437687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95300" y="2174875"/>
            <a:ext cx="437687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5032111" y="1535113"/>
            <a:ext cx="437859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32111" y="2174875"/>
            <a:ext cx="437859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9801A62-7A48-4C58-849E-C45ADCCDA826}" type="datetimeFigureOut">
              <a:rPr lang="en-GB" smtClean="0"/>
              <a:t>16/09/2026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4231455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9801A62-7A48-4C58-849E-C45ADCCDA826}" type="datetimeFigureOut">
              <a:rPr lang="en-GB" smtClean="0"/>
              <a:t>16/09/2026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2003010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801A62-7A48-4C58-849E-C45ADCCDA826}" type="datetimeFigureOut">
              <a:rPr lang="en-GB" smtClean="0"/>
              <a:t>16/09/2026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3122615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95300" y="273050"/>
            <a:ext cx="3259006"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872971" y="273051"/>
            <a:ext cx="5537729"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95300" y="1435101"/>
            <a:ext cx="3259006"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40386804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41645" y="4800600"/>
            <a:ext cx="59436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941645" y="612775"/>
            <a:ext cx="59436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941645" y="5367338"/>
            <a:ext cx="59436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9801A62-7A48-4C58-849E-C45ADCCDA826}" type="datetimeFigureOut">
              <a:rPr lang="en-GB" smtClean="0"/>
              <a:t>16/09/2026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827582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32326070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181850" y="274639"/>
            <a:ext cx="222885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95300" y="274639"/>
            <a:ext cx="65214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9801A62-7A48-4C58-849E-C45ADCCDA826}" type="datetimeFigureOut">
              <a:rPr lang="en-GB" smtClean="0"/>
              <a:t>16/09/2026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059E0C8-D700-4481-9575-E9D0947D9BAE}" type="slidenum">
              <a:rPr lang="en-GB" smtClean="0"/>
              <a:t>‹#›</a:t>
            </a:fld>
            <a:endParaRPr lang="en-GB"/>
          </a:p>
        </p:txBody>
      </p:sp>
    </p:spTree>
    <p:extLst>
      <p:ext uri="{BB962C8B-B14F-4D97-AF65-F5344CB8AC3E}">
        <p14:creationId xmlns:p14="http://schemas.microsoft.com/office/powerpoint/2010/main" val="1280691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5300" y="274638"/>
            <a:ext cx="89154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95300" y="1600201"/>
            <a:ext cx="89154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5300" y="6356351"/>
            <a:ext cx="2311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9801A62-7A48-4C58-849E-C45ADCCDA826}" type="datetimeFigureOut">
              <a:rPr lang="en-GB" smtClean="0"/>
              <a:t>16/09/2026</a:t>
            </a:fld>
            <a:endParaRPr lang="en-GB"/>
          </a:p>
        </p:txBody>
      </p:sp>
      <p:sp>
        <p:nvSpPr>
          <p:cNvPr id="5" name="Footer Placeholder 4"/>
          <p:cNvSpPr>
            <a:spLocks noGrp="1"/>
          </p:cNvSpPr>
          <p:nvPr>
            <p:ph type="ftr" sz="quarter" idx="3"/>
          </p:nvPr>
        </p:nvSpPr>
        <p:spPr>
          <a:xfrm>
            <a:off x="3384550" y="6356351"/>
            <a:ext cx="31369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7099300" y="6356351"/>
            <a:ext cx="2311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9E0C8-D700-4481-9575-E9D0947D9BAE}" type="slidenum">
              <a:rPr lang="en-GB" smtClean="0"/>
              <a:t>‹#›</a:t>
            </a:fld>
            <a:endParaRPr lang="en-GB"/>
          </a:p>
        </p:txBody>
      </p:sp>
    </p:spTree>
    <p:extLst>
      <p:ext uri="{BB962C8B-B14F-4D97-AF65-F5344CB8AC3E}">
        <p14:creationId xmlns:p14="http://schemas.microsoft.com/office/powerpoint/2010/main" val="40797201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6.svg"/><Relationship Id="rId5" Type="http://schemas.openxmlformats.org/officeDocument/2006/relationships/image" Target="../media/image5.sv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jpeg"/><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svg"/><Relationship Id="rId4" Type="http://schemas.openxmlformats.org/officeDocument/2006/relationships/image" Target="../media/image5.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39138-3CEB-E7B7-C223-A93EDFA85964}"/>
            </a:ext>
          </a:extLst>
        </p:cNvPr>
        <p:cNvGrpSpPr/>
        <p:nvPr/>
      </p:nvGrpSpPr>
      <p:grpSpPr>
        <a:xfrm>
          <a:off x="0" y="0"/>
          <a:ext cx="0" cy="0"/>
          <a:chOff x="0" y="0"/>
          <a:chExt cx="0" cy="0"/>
        </a:xfrm>
      </p:grpSpPr>
      <p:pic>
        <p:nvPicPr>
          <p:cNvPr id="89" name="Picture 88" descr="A white calendar with blue lines&#10;&#10;AI-generated content may be incorrect.">
            <a:extLst>
              <a:ext uri="{FF2B5EF4-FFF2-40B4-BE49-F238E27FC236}">
                <a16:creationId xmlns:a16="http://schemas.microsoft.com/office/drawing/2014/main" id="{F1D80727-5152-85EA-A179-A59A5461F71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71" y="0"/>
            <a:ext cx="9906000" cy="6858000"/>
          </a:xfrm>
          <a:prstGeom prst="rect">
            <a:avLst/>
          </a:prstGeom>
        </p:spPr>
      </p:pic>
      <p:sp>
        <p:nvSpPr>
          <p:cNvPr id="8" name="TextBox 7">
            <a:extLst>
              <a:ext uri="{FF2B5EF4-FFF2-40B4-BE49-F238E27FC236}">
                <a16:creationId xmlns:a16="http://schemas.microsoft.com/office/drawing/2014/main" id="{56DEF65F-B9BA-D672-CE47-A33A0943CA42}"/>
              </a:ext>
            </a:extLst>
          </p:cNvPr>
          <p:cNvSpPr txBox="1"/>
          <p:nvPr/>
        </p:nvSpPr>
        <p:spPr>
          <a:xfrm>
            <a:off x="802257" y="945971"/>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50" name="TextBox 42">
            <a:extLst>
              <a:ext uri="{FF2B5EF4-FFF2-40B4-BE49-F238E27FC236}">
                <a16:creationId xmlns:a16="http://schemas.microsoft.com/office/drawing/2014/main" id="{7C9F2D25-7CAD-12DE-1CD2-8708A1EF3011}"/>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29" name="TextBox 28">
            <a:extLst>
              <a:ext uri="{FF2B5EF4-FFF2-40B4-BE49-F238E27FC236}">
                <a16:creationId xmlns:a16="http://schemas.microsoft.com/office/drawing/2014/main" id="{6E3F7947-7A24-C536-8804-88689277F607}"/>
              </a:ext>
            </a:extLst>
          </p:cNvPr>
          <p:cNvSpPr txBox="1"/>
          <p:nvPr/>
        </p:nvSpPr>
        <p:spPr>
          <a:xfrm>
            <a:off x="828589" y="2662853"/>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0" name="TextBox 29">
            <a:extLst>
              <a:ext uri="{FF2B5EF4-FFF2-40B4-BE49-F238E27FC236}">
                <a16:creationId xmlns:a16="http://schemas.microsoft.com/office/drawing/2014/main" id="{3F9598CF-01A0-C3A2-550C-12FD0220DE1E}"/>
              </a:ext>
            </a:extLst>
          </p:cNvPr>
          <p:cNvSpPr txBox="1"/>
          <p:nvPr/>
        </p:nvSpPr>
        <p:spPr>
          <a:xfrm>
            <a:off x="808663" y="4269246"/>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3" name="TextBox 32">
            <a:extLst>
              <a:ext uri="{FF2B5EF4-FFF2-40B4-BE49-F238E27FC236}">
                <a16:creationId xmlns:a16="http://schemas.microsoft.com/office/drawing/2014/main" id="{E7FBFBD9-82DD-F30B-F28B-F11F9309E14A}"/>
              </a:ext>
            </a:extLst>
          </p:cNvPr>
          <p:cNvSpPr txBox="1"/>
          <p:nvPr/>
        </p:nvSpPr>
        <p:spPr>
          <a:xfrm>
            <a:off x="1419246" y="5865167"/>
            <a:ext cx="8031684" cy="215444"/>
          </a:xfrm>
          <a:prstGeom prst="rect">
            <a:avLst/>
          </a:prstGeom>
          <a:noFill/>
        </p:spPr>
        <p:txBody>
          <a:bodyPr wrap="square" rtlCol="0">
            <a:spAutoFit/>
          </a:bodyPr>
          <a:lstStyle/>
          <a:p>
            <a:r>
              <a:rPr lang="en-GB" sz="800" dirty="0">
                <a:latin typeface="Century Gothic" panose="020B0502020202020204" pitchFamily="34" charset="0"/>
              </a:rPr>
              <a:t>Jacket Potatoes with a choice of fillings, Salad Bar, Freshly Baked Bread, Fresh Fruit, Yoghurt</a:t>
            </a:r>
            <a:endParaRPr lang="en-GB" sz="800" b="1" dirty="0">
              <a:latin typeface="Century Gothic" panose="020B0502020202020204" pitchFamily="34" charset="0"/>
            </a:endParaRPr>
          </a:p>
        </p:txBody>
      </p:sp>
      <p:sp>
        <p:nvSpPr>
          <p:cNvPr id="26" name="Freeform 23">
            <a:extLst>
              <a:ext uri="{FF2B5EF4-FFF2-40B4-BE49-F238E27FC236}">
                <a16:creationId xmlns:a16="http://schemas.microsoft.com/office/drawing/2014/main" id="{5E160889-BD51-A518-19E4-1B1556DC998C}"/>
              </a:ext>
            </a:extLst>
          </p:cNvPr>
          <p:cNvSpPr/>
          <p:nvPr/>
        </p:nvSpPr>
        <p:spPr>
          <a:xfrm flipH="1">
            <a:off x="9319042" y="1696004"/>
            <a:ext cx="297397" cy="44600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27" name="Freeform 44">
            <a:extLst>
              <a:ext uri="{FF2B5EF4-FFF2-40B4-BE49-F238E27FC236}">
                <a16:creationId xmlns:a16="http://schemas.microsoft.com/office/drawing/2014/main" id="{8AF1CE3D-9C0F-741C-7525-5309F4298A5D}"/>
              </a:ext>
            </a:extLst>
          </p:cNvPr>
          <p:cNvSpPr/>
          <p:nvPr/>
        </p:nvSpPr>
        <p:spPr>
          <a:xfrm>
            <a:off x="9295038" y="2802212"/>
            <a:ext cx="328419" cy="247672"/>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31" name="Group 7">
            <a:extLst>
              <a:ext uri="{FF2B5EF4-FFF2-40B4-BE49-F238E27FC236}">
                <a16:creationId xmlns:a16="http://schemas.microsoft.com/office/drawing/2014/main" id="{0E69EAAA-934D-758D-D57A-E037356B6377}"/>
              </a:ext>
            </a:extLst>
          </p:cNvPr>
          <p:cNvGrpSpPr/>
          <p:nvPr/>
        </p:nvGrpSpPr>
        <p:grpSpPr>
          <a:xfrm>
            <a:off x="9295038" y="3600654"/>
            <a:ext cx="328419" cy="353669"/>
            <a:chOff x="0" y="0"/>
            <a:chExt cx="3741232" cy="3821539"/>
          </a:xfrm>
        </p:grpSpPr>
        <p:sp>
          <p:nvSpPr>
            <p:cNvPr id="32" name="Freeform 8">
              <a:extLst>
                <a:ext uri="{FF2B5EF4-FFF2-40B4-BE49-F238E27FC236}">
                  <a16:creationId xmlns:a16="http://schemas.microsoft.com/office/drawing/2014/main" id="{24E2C24D-0B06-AC7E-A299-1DE870DC3DBD}"/>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35" name="Freeform 9">
              <a:extLst>
                <a:ext uri="{FF2B5EF4-FFF2-40B4-BE49-F238E27FC236}">
                  <a16:creationId xmlns:a16="http://schemas.microsoft.com/office/drawing/2014/main" id="{0E4462A1-5775-AC29-AD1D-6FEC4A8682BA}"/>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36" name="Group 10">
              <a:extLst>
                <a:ext uri="{FF2B5EF4-FFF2-40B4-BE49-F238E27FC236}">
                  <a16:creationId xmlns:a16="http://schemas.microsoft.com/office/drawing/2014/main" id="{7F5E8BC8-C136-956D-0982-86144B7D763B}"/>
                </a:ext>
              </a:extLst>
            </p:cNvPr>
            <p:cNvGrpSpPr/>
            <p:nvPr/>
          </p:nvGrpSpPr>
          <p:grpSpPr>
            <a:xfrm>
              <a:off x="0" y="1810741"/>
              <a:ext cx="852996" cy="852996"/>
              <a:chOff x="0" y="0"/>
              <a:chExt cx="812800" cy="812800"/>
            </a:xfrm>
          </p:grpSpPr>
          <p:sp>
            <p:nvSpPr>
              <p:cNvPr id="80" name="Freeform 11">
                <a:extLst>
                  <a:ext uri="{FF2B5EF4-FFF2-40B4-BE49-F238E27FC236}">
                    <a16:creationId xmlns:a16="http://schemas.microsoft.com/office/drawing/2014/main" id="{4CA72678-89C7-44F5-095B-2E3C2E611DD5}"/>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81" name="TextBox 12">
                <a:extLst>
                  <a:ext uri="{FF2B5EF4-FFF2-40B4-BE49-F238E27FC236}">
                    <a16:creationId xmlns:a16="http://schemas.microsoft.com/office/drawing/2014/main" id="{9B46DEBB-935A-C7E8-C431-A2BCB6F4BBA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7" name="Group 13">
              <a:extLst>
                <a:ext uri="{FF2B5EF4-FFF2-40B4-BE49-F238E27FC236}">
                  <a16:creationId xmlns:a16="http://schemas.microsoft.com/office/drawing/2014/main" id="{5A70CD8E-FFBF-C3BF-9472-800C3EDD9298}"/>
                </a:ext>
              </a:extLst>
            </p:cNvPr>
            <p:cNvGrpSpPr/>
            <p:nvPr/>
          </p:nvGrpSpPr>
          <p:grpSpPr>
            <a:xfrm>
              <a:off x="2570638" y="270521"/>
              <a:ext cx="583309" cy="583309"/>
              <a:chOff x="0" y="0"/>
              <a:chExt cx="812800" cy="812800"/>
            </a:xfrm>
          </p:grpSpPr>
          <p:sp>
            <p:nvSpPr>
              <p:cNvPr id="78" name="Freeform 14">
                <a:extLst>
                  <a:ext uri="{FF2B5EF4-FFF2-40B4-BE49-F238E27FC236}">
                    <a16:creationId xmlns:a16="http://schemas.microsoft.com/office/drawing/2014/main" id="{F0B6288F-A06B-83DA-1FB6-BF8A931CA33B}"/>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79" name="TextBox 15">
                <a:extLst>
                  <a:ext uri="{FF2B5EF4-FFF2-40B4-BE49-F238E27FC236}">
                    <a16:creationId xmlns:a16="http://schemas.microsoft.com/office/drawing/2014/main" id="{F66D1307-CA7E-B9DD-9263-8703E71289CD}"/>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82" name="TextBox 81">
            <a:extLst>
              <a:ext uri="{FF2B5EF4-FFF2-40B4-BE49-F238E27FC236}">
                <a16:creationId xmlns:a16="http://schemas.microsoft.com/office/drawing/2014/main" id="{98979117-6461-8D7D-9789-95C7A984B9F4}"/>
              </a:ext>
            </a:extLst>
          </p:cNvPr>
          <p:cNvSpPr txBox="1"/>
          <p:nvPr/>
        </p:nvSpPr>
        <p:spPr>
          <a:xfrm>
            <a:off x="9160899" y="3971999"/>
            <a:ext cx="596695" cy="461665"/>
          </a:xfrm>
          <a:prstGeom prst="rect">
            <a:avLst/>
          </a:prstGeom>
          <a:noFill/>
        </p:spPr>
        <p:txBody>
          <a:bodyPr wrap="square" rtlCol="0">
            <a:spAutoFit/>
          </a:bodyPr>
          <a:lstStyle/>
          <a:p>
            <a:pPr algn="ctr"/>
            <a:r>
              <a:rPr lang="en-GB" sz="800">
                <a:latin typeface="Century Gothic" panose="020B0502020202020204" pitchFamily="34" charset="0"/>
              </a:rPr>
              <a:t>Added plant protein</a:t>
            </a:r>
            <a:endParaRPr lang="en-GB" sz="800" b="1">
              <a:latin typeface="Century Gothic" panose="020B0502020202020204" pitchFamily="34" charset="0"/>
            </a:endParaRPr>
          </a:p>
        </p:txBody>
      </p:sp>
      <p:sp>
        <p:nvSpPr>
          <p:cNvPr id="83" name="TextBox 82">
            <a:extLst>
              <a:ext uri="{FF2B5EF4-FFF2-40B4-BE49-F238E27FC236}">
                <a16:creationId xmlns:a16="http://schemas.microsoft.com/office/drawing/2014/main" id="{BE36C833-93F2-6A42-DE34-9434E3C58626}"/>
              </a:ext>
            </a:extLst>
          </p:cNvPr>
          <p:cNvSpPr txBox="1"/>
          <p:nvPr/>
        </p:nvSpPr>
        <p:spPr>
          <a:xfrm>
            <a:off x="9048773" y="2151153"/>
            <a:ext cx="804249" cy="338554"/>
          </a:xfrm>
          <a:prstGeom prst="rect">
            <a:avLst/>
          </a:prstGeom>
          <a:noFill/>
        </p:spPr>
        <p:txBody>
          <a:bodyPr wrap="square" rtlCol="0">
            <a:spAutoFit/>
          </a:bodyPr>
          <a:lstStyle/>
          <a:p>
            <a:pPr algn="ctr"/>
            <a:r>
              <a:rPr lang="en-GB" sz="800">
                <a:latin typeface="Century Gothic" panose="020B0502020202020204" pitchFamily="34" charset="0"/>
              </a:rPr>
              <a:t>Whole </a:t>
            </a:r>
          </a:p>
          <a:p>
            <a:pPr algn="ctr"/>
            <a:r>
              <a:rPr lang="en-GB" sz="800">
                <a:latin typeface="Century Gothic" panose="020B0502020202020204" pitchFamily="34" charset="0"/>
              </a:rPr>
              <a:t>grain</a:t>
            </a:r>
          </a:p>
        </p:txBody>
      </p:sp>
      <p:sp>
        <p:nvSpPr>
          <p:cNvPr id="84" name="TextBox 83">
            <a:extLst>
              <a:ext uri="{FF2B5EF4-FFF2-40B4-BE49-F238E27FC236}">
                <a16:creationId xmlns:a16="http://schemas.microsoft.com/office/drawing/2014/main" id="{694FBBDC-7B23-DB26-8C6A-3D6DD26C0E5F}"/>
              </a:ext>
            </a:extLst>
          </p:cNvPr>
          <p:cNvSpPr txBox="1"/>
          <p:nvPr/>
        </p:nvSpPr>
        <p:spPr>
          <a:xfrm>
            <a:off x="9063902" y="3041809"/>
            <a:ext cx="804249" cy="338554"/>
          </a:xfrm>
          <a:prstGeom prst="rect">
            <a:avLst/>
          </a:prstGeom>
          <a:noFill/>
        </p:spPr>
        <p:txBody>
          <a:bodyPr wrap="square" rtlCol="0">
            <a:spAutoFit/>
          </a:bodyPr>
          <a:lstStyle/>
          <a:p>
            <a:pPr algn="ctr"/>
            <a:r>
              <a:rPr lang="en-GB" sz="800">
                <a:latin typeface="Century Gothic" panose="020B0502020202020204" pitchFamily="34" charset="0"/>
              </a:rPr>
              <a:t>Plant</a:t>
            </a:r>
          </a:p>
          <a:p>
            <a:pPr algn="ctr"/>
            <a:r>
              <a:rPr lang="en-GB" sz="800">
                <a:latin typeface="Century Gothic" panose="020B0502020202020204" pitchFamily="34" charset="0"/>
              </a:rPr>
              <a:t> based</a:t>
            </a:r>
          </a:p>
        </p:txBody>
      </p:sp>
      <p:sp>
        <p:nvSpPr>
          <p:cNvPr id="28" name="TextBox 27">
            <a:extLst>
              <a:ext uri="{FF2B5EF4-FFF2-40B4-BE49-F238E27FC236}">
                <a16:creationId xmlns:a16="http://schemas.microsoft.com/office/drawing/2014/main" id="{F8D405FC-CE24-6740-BBAB-39A0252E9090}"/>
              </a:ext>
            </a:extLst>
          </p:cNvPr>
          <p:cNvSpPr txBox="1"/>
          <p:nvPr/>
        </p:nvSpPr>
        <p:spPr>
          <a:xfrm>
            <a:off x="2632812" y="108610"/>
            <a:ext cx="4640376" cy="369332"/>
          </a:xfrm>
          <a:prstGeom prst="rect">
            <a:avLst/>
          </a:prstGeom>
          <a:noFill/>
        </p:spPr>
        <p:txBody>
          <a:bodyPr wrap="square" rtlCol="0">
            <a:spAutoFit/>
          </a:bodyPr>
          <a:lstStyle/>
          <a:p>
            <a:pPr algn="ctr"/>
            <a:r>
              <a:rPr lang="en-GB" b="1" dirty="0">
                <a:latin typeface="Century Gothic" panose="020B0502020202020204" pitchFamily="34" charset="0"/>
              </a:rPr>
              <a:t>AUTUMN WINTER MENU 2026 / 2027</a:t>
            </a:r>
          </a:p>
        </p:txBody>
      </p:sp>
      <p:sp>
        <p:nvSpPr>
          <p:cNvPr id="17" name="TextBox 16">
            <a:extLst>
              <a:ext uri="{FF2B5EF4-FFF2-40B4-BE49-F238E27FC236}">
                <a16:creationId xmlns:a16="http://schemas.microsoft.com/office/drawing/2014/main" id="{5F34CC5B-F142-8EC4-133F-DF13AED50B8D}"/>
              </a:ext>
            </a:extLst>
          </p:cNvPr>
          <p:cNvSpPr txBox="1"/>
          <p:nvPr/>
        </p:nvSpPr>
        <p:spPr>
          <a:xfrm>
            <a:off x="9187858" y="4684942"/>
            <a:ext cx="596696" cy="954107"/>
          </a:xfrm>
          <a:prstGeom prst="rect">
            <a:avLst/>
          </a:prstGeom>
          <a:noFill/>
        </p:spPr>
        <p:txBody>
          <a:bodyPr wrap="square" rtlCol="0">
            <a:spAutoFit/>
          </a:bodyPr>
          <a:lstStyle/>
          <a:p>
            <a:pPr algn="ctr"/>
            <a:r>
              <a:rPr lang="en-GB" sz="800" b="1" dirty="0">
                <a:latin typeface="Century Gothic" panose="020B0502020202020204" pitchFamily="34" charset="0"/>
              </a:rPr>
              <a:t>(VE)</a:t>
            </a:r>
          </a:p>
          <a:p>
            <a:pPr algn="ctr"/>
            <a:r>
              <a:rPr lang="en-GB" sz="800" dirty="0">
                <a:latin typeface="Century Gothic" panose="020B0502020202020204" pitchFamily="34" charset="0"/>
              </a:rPr>
              <a:t>Vegan</a:t>
            </a:r>
          </a:p>
          <a:p>
            <a:pPr algn="ctr"/>
            <a:endParaRPr lang="en-GB" sz="800" dirty="0">
              <a:latin typeface="Century Gothic" panose="020B0502020202020204" pitchFamily="34" charset="0"/>
            </a:endParaRPr>
          </a:p>
          <a:p>
            <a:pPr algn="ctr"/>
            <a:endParaRPr lang="en-GB" sz="800" dirty="0">
              <a:latin typeface="Century Gothic" panose="020B0502020202020204" pitchFamily="34" charset="0"/>
            </a:endParaRPr>
          </a:p>
          <a:p>
            <a:pPr algn="ctr"/>
            <a:endParaRPr lang="en-GB" sz="800" dirty="0">
              <a:latin typeface="Century Gothic" panose="020B0502020202020204" pitchFamily="34" charset="0"/>
            </a:endParaRPr>
          </a:p>
          <a:p>
            <a:pPr algn="ctr"/>
            <a:r>
              <a:rPr lang="en-GB" sz="800" b="1" dirty="0">
                <a:latin typeface="Century Gothic" panose="020B0502020202020204" pitchFamily="34" charset="0"/>
              </a:rPr>
              <a:t>(V)</a:t>
            </a:r>
          </a:p>
          <a:p>
            <a:pPr algn="ctr"/>
            <a:r>
              <a:rPr lang="en-GB" sz="800" dirty="0">
                <a:latin typeface="Century Gothic" panose="020B0502020202020204" pitchFamily="34" charset="0"/>
              </a:rPr>
              <a:t>Veggie</a:t>
            </a:r>
          </a:p>
        </p:txBody>
      </p:sp>
      <p:graphicFrame>
        <p:nvGraphicFramePr>
          <p:cNvPr id="34" name="Table 33">
            <a:extLst>
              <a:ext uri="{FF2B5EF4-FFF2-40B4-BE49-F238E27FC236}">
                <a16:creationId xmlns:a16="http://schemas.microsoft.com/office/drawing/2014/main" id="{D99AA918-9FB6-CD17-8EC6-E2E85D03D7BB}"/>
              </a:ext>
            </a:extLst>
          </p:cNvPr>
          <p:cNvGraphicFramePr>
            <a:graphicFrameLocks noGrp="1"/>
          </p:cNvGraphicFramePr>
          <p:nvPr>
            <p:extLst>
              <p:ext uri="{D42A27DB-BD31-4B8C-83A1-F6EECF244321}">
                <p14:modId xmlns:p14="http://schemas.microsoft.com/office/powerpoint/2010/main" val="3058455916"/>
              </p:ext>
            </p:extLst>
          </p:nvPr>
        </p:nvGraphicFramePr>
        <p:xfrm>
          <a:off x="1497392" y="800280"/>
          <a:ext cx="7690465" cy="1592597"/>
        </p:xfrm>
        <a:graphic>
          <a:graphicData uri="http://schemas.openxmlformats.org/drawingml/2006/table">
            <a:tbl>
              <a:tblPr firstRow="1" bandRow="1">
                <a:tableStyleId>{5C22544A-7EE6-4342-B048-85BDC9FD1C3A}</a:tableStyleId>
              </a:tblPr>
              <a:tblGrid>
                <a:gridCol w="1538093">
                  <a:extLst>
                    <a:ext uri="{9D8B030D-6E8A-4147-A177-3AD203B41FA5}">
                      <a16:colId xmlns:a16="http://schemas.microsoft.com/office/drawing/2014/main" val="426743384"/>
                    </a:ext>
                  </a:extLst>
                </a:gridCol>
                <a:gridCol w="1538093">
                  <a:extLst>
                    <a:ext uri="{9D8B030D-6E8A-4147-A177-3AD203B41FA5}">
                      <a16:colId xmlns:a16="http://schemas.microsoft.com/office/drawing/2014/main" val="1888228126"/>
                    </a:ext>
                  </a:extLst>
                </a:gridCol>
                <a:gridCol w="1538093">
                  <a:extLst>
                    <a:ext uri="{9D8B030D-6E8A-4147-A177-3AD203B41FA5}">
                      <a16:colId xmlns:a16="http://schemas.microsoft.com/office/drawing/2014/main" val="3470962500"/>
                    </a:ext>
                  </a:extLst>
                </a:gridCol>
                <a:gridCol w="1538093">
                  <a:extLst>
                    <a:ext uri="{9D8B030D-6E8A-4147-A177-3AD203B41FA5}">
                      <a16:colId xmlns:a16="http://schemas.microsoft.com/office/drawing/2014/main" val="3633866263"/>
                    </a:ext>
                  </a:extLst>
                </a:gridCol>
                <a:gridCol w="1538093">
                  <a:extLst>
                    <a:ext uri="{9D8B030D-6E8A-4147-A177-3AD203B41FA5}">
                      <a16:colId xmlns:a16="http://schemas.microsoft.com/office/drawing/2014/main" val="4088356186"/>
                    </a:ext>
                  </a:extLst>
                </a:gridCol>
              </a:tblGrid>
              <a:tr h="4708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Beetroot and Lentil Burger</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 in a Bun with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Potato Wedges </a:t>
                      </a:r>
                      <a:r>
                        <a:rPr lang="en-GB" sz="700" b="1" dirty="0">
                          <a:solidFill>
                            <a:schemeClr val="tx1"/>
                          </a:solidFill>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Beef Lasagne</a:t>
                      </a:r>
                      <a:r>
                        <a:rPr lang="en-GB" sz="700" b="1" dirty="0">
                          <a:solidFill>
                            <a:schemeClr val="tx1"/>
                          </a:solidFill>
                          <a:latin typeface="Century Gothic" panose="020B0502020202020204" pitchFamily="34" charset="0"/>
                        </a:rPr>
                        <a:t> </a:t>
                      </a:r>
                      <a:r>
                        <a:rPr lang="en-GB" sz="700" b="0" dirty="0">
                          <a:solidFill>
                            <a:schemeClr val="tx1"/>
                          </a:solidFill>
                          <a:latin typeface="Century Gothic" panose="020B0502020202020204" pitchFamily="34" charset="0"/>
                        </a:rPr>
                        <a:t>with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 Garlic Bread </a:t>
                      </a:r>
                      <a:endParaRPr lang="en-GB" sz="700" b="1"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Roast Chicken, Stuffing, Roast Potatoes and 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Chicken Tikka Masala</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 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Fishfingers or Salmon Fishfingers</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with Chips </a:t>
                      </a:r>
                      <a:r>
                        <a:rPr lang="en-GB" sz="700" b="0" dirty="0">
                          <a:solidFill>
                            <a:schemeClr val="tx1"/>
                          </a:solidFill>
                          <a:latin typeface="Century Gothic" panose="020B0502020202020204" pitchFamily="34" charset="0"/>
                        </a:rPr>
                        <a:t>and Tomato Sauce</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47080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a:rPr>
                        <a:t>Soya Mince</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a:rPr>
                        <a:t> Lasagne</a:t>
                      </a:r>
                      <a:r>
                        <a:rPr lang="en-GB" sz="700" b="1" i="0" u="none" strike="noStrike" noProof="0" dirty="0">
                          <a:solidFill>
                            <a:schemeClr val="tx1"/>
                          </a:solidFill>
                          <a:latin typeface="Century Gothic"/>
                        </a:rPr>
                        <a:t> (V)</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Plant Balls in Tomato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Sauce with Rice </a:t>
                      </a:r>
                      <a:r>
                        <a:rPr lang="en-GB" sz="700" b="1" dirty="0">
                          <a:solidFill>
                            <a:schemeClr val="tx1"/>
                          </a:solidFill>
                          <a:latin typeface="Century Gothic" panose="020B0502020202020204" pitchFamily="34" charset="0"/>
                        </a:rPr>
                        <a:t>(VE)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1"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a:rPr>
                        <a:t>Vegetarian Wellington</a:t>
                      </a:r>
                      <a:r>
                        <a:rPr lang="en-GB" sz="700" b="1" dirty="0">
                          <a:latin typeface="Century Gothic"/>
                        </a:rPr>
                        <a:t> </a:t>
                      </a:r>
                    </a:p>
                    <a:p>
                      <a:pPr algn="ctr"/>
                      <a:r>
                        <a:rPr lang="en-GB" sz="700" dirty="0">
                          <a:latin typeface="Century Gothic"/>
                        </a:rPr>
                        <a:t>with Roast Potatoes </a:t>
                      </a:r>
                    </a:p>
                    <a:p>
                      <a:pPr algn="ctr"/>
                      <a:r>
                        <a:rPr lang="en-GB" sz="700" dirty="0">
                          <a:latin typeface="Century Gothic"/>
                        </a:rPr>
                        <a:t>and Gravy </a:t>
                      </a:r>
                      <a:r>
                        <a:rPr lang="en-GB" sz="700" b="1" dirty="0">
                          <a:latin typeface="Century Gothic"/>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Quorn and Lentil Tikka</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 Masala with Rice </a:t>
                      </a:r>
                      <a:r>
                        <a:rPr lang="en-GB" sz="700" b="1" dirty="0">
                          <a:solidFill>
                            <a:schemeClr val="tx1"/>
                          </a:solidFill>
                          <a:latin typeface="Century Gothic"/>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Cheese and Bean Pasty with Chips and Tomato Sauce </a:t>
                      </a:r>
                      <a:r>
                        <a:rPr lang="en-GB" sz="700" b="1" dirty="0">
                          <a:latin typeface="Century Gothic" panose="020B0502020202020204" pitchFamily="34" charset="0"/>
                        </a:rPr>
                        <a:t>(V) </a:t>
                      </a:r>
                      <a:endParaRPr kumimoji="0" lang="en-GB" sz="700" b="1"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26684">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2430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Cheese and Crackers </a:t>
                      </a:r>
                      <a:r>
                        <a:rPr lang="en-GB" sz="700" b="1" dirty="0">
                          <a:latin typeface="Century Gothic" panose="020B0502020202020204" pitchFamily="34" charset="0"/>
                        </a:rPr>
                        <a:t>(V)</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700" b="0" dirty="0">
                          <a:latin typeface="Century Gothic"/>
                        </a:rPr>
                        <a:t>Apple Cake</a:t>
                      </a:r>
                      <a:r>
                        <a:rPr lang="en-GB" sz="700" b="1" dirty="0">
                          <a:latin typeface="Century Gothic"/>
                        </a:rPr>
                        <a:t> </a:t>
                      </a:r>
                      <a:r>
                        <a:rPr lang="en-GB" sz="700" b="0" dirty="0">
                          <a:latin typeface="Century Gothic"/>
                        </a:rPr>
                        <a:t>with Custard</a:t>
                      </a:r>
                      <a:r>
                        <a:rPr lang="en-GB" sz="700" b="1" dirty="0">
                          <a:latin typeface="Century Gothic"/>
                        </a:rPr>
                        <a:t> (V)</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Fruit Medley </a:t>
                      </a:r>
                      <a:r>
                        <a:rPr lang="en-GB" sz="700" b="1" dirty="0">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Jelly with</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 Mandarins </a:t>
                      </a:r>
                      <a:r>
                        <a:rPr lang="en-GB" sz="700" b="1" dirty="0">
                          <a:latin typeface="Century Gothic" panose="020B0502020202020204" pitchFamily="34" charset="0"/>
                        </a:rPr>
                        <a:t>(VE)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Syrup Sponge with Custard </a:t>
                      </a:r>
                      <a:r>
                        <a:rPr lang="en-GB" sz="700" b="1" dirty="0">
                          <a:latin typeface="Century Gothic" panose="020B0502020202020204" pitchFamily="34" charset="0"/>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53" name="Table 52">
            <a:extLst>
              <a:ext uri="{FF2B5EF4-FFF2-40B4-BE49-F238E27FC236}">
                <a16:creationId xmlns:a16="http://schemas.microsoft.com/office/drawing/2014/main" id="{AB91E44E-F4C4-8351-2F31-653C45932D1C}"/>
              </a:ext>
            </a:extLst>
          </p:cNvPr>
          <p:cNvGraphicFramePr>
            <a:graphicFrameLocks noGrp="1"/>
          </p:cNvGraphicFramePr>
          <p:nvPr>
            <p:extLst>
              <p:ext uri="{D42A27DB-BD31-4B8C-83A1-F6EECF244321}">
                <p14:modId xmlns:p14="http://schemas.microsoft.com/office/powerpoint/2010/main" val="2286191712"/>
              </p:ext>
            </p:extLst>
          </p:nvPr>
        </p:nvGraphicFramePr>
        <p:xfrm>
          <a:off x="1470432" y="2462389"/>
          <a:ext cx="7717425" cy="1722048"/>
        </p:xfrm>
        <a:graphic>
          <a:graphicData uri="http://schemas.openxmlformats.org/drawingml/2006/table">
            <a:tbl>
              <a:tblPr firstRow="1" bandRow="1">
                <a:tableStyleId>{5C22544A-7EE6-4342-B048-85BDC9FD1C3A}</a:tableStyleId>
              </a:tblPr>
              <a:tblGrid>
                <a:gridCol w="1543485">
                  <a:extLst>
                    <a:ext uri="{9D8B030D-6E8A-4147-A177-3AD203B41FA5}">
                      <a16:colId xmlns:a16="http://schemas.microsoft.com/office/drawing/2014/main" val="426743384"/>
                    </a:ext>
                  </a:extLst>
                </a:gridCol>
                <a:gridCol w="1543485">
                  <a:extLst>
                    <a:ext uri="{9D8B030D-6E8A-4147-A177-3AD203B41FA5}">
                      <a16:colId xmlns:a16="http://schemas.microsoft.com/office/drawing/2014/main" val="1888228126"/>
                    </a:ext>
                  </a:extLst>
                </a:gridCol>
                <a:gridCol w="1550790">
                  <a:extLst>
                    <a:ext uri="{9D8B030D-6E8A-4147-A177-3AD203B41FA5}">
                      <a16:colId xmlns:a16="http://schemas.microsoft.com/office/drawing/2014/main" val="3470962500"/>
                    </a:ext>
                  </a:extLst>
                </a:gridCol>
                <a:gridCol w="1536180">
                  <a:extLst>
                    <a:ext uri="{9D8B030D-6E8A-4147-A177-3AD203B41FA5}">
                      <a16:colId xmlns:a16="http://schemas.microsoft.com/office/drawing/2014/main" val="3633866263"/>
                    </a:ext>
                  </a:extLst>
                </a:gridCol>
                <a:gridCol w="1543485">
                  <a:extLst>
                    <a:ext uri="{9D8B030D-6E8A-4147-A177-3AD203B41FA5}">
                      <a16:colId xmlns:a16="http://schemas.microsoft.com/office/drawing/2014/main" val="4088356186"/>
                    </a:ext>
                  </a:extLst>
                </a:gridCol>
              </a:tblGrid>
              <a:tr h="503661">
                <a:tc>
                  <a:txBody>
                    <a:bodyPr/>
                    <a:lstStyle/>
                    <a:p>
                      <a:pPr algn="ctr"/>
                      <a:r>
                        <a:rPr lang="en-GB" sz="700" b="0" dirty="0">
                          <a:solidFill>
                            <a:schemeClr val="tx1"/>
                          </a:solidFill>
                          <a:latin typeface="Century Gothic" panose="020B0502020202020204" pitchFamily="34" charset="0"/>
                        </a:rPr>
                        <a:t>Classic Cheese and Tomato Pizza</a:t>
                      </a:r>
                      <a:r>
                        <a:rPr lang="en-GB" sz="700" b="1" dirty="0">
                          <a:solidFill>
                            <a:schemeClr val="tx1"/>
                          </a:solidFill>
                          <a:latin typeface="Century Gothic" panose="020B0502020202020204" pitchFamily="34" charset="0"/>
                        </a:rPr>
                        <a:t> </a:t>
                      </a:r>
                      <a:r>
                        <a:rPr lang="en-GB" sz="700" b="0" dirty="0">
                          <a:solidFill>
                            <a:schemeClr val="tx1"/>
                          </a:solidFill>
                          <a:latin typeface="Century Gothic" panose="020B0502020202020204" pitchFamily="34" charset="0"/>
                        </a:rPr>
                        <a:t>with Wedges</a:t>
                      </a:r>
                      <a:r>
                        <a:rPr lang="en-GB" sz="700" b="1" dirty="0">
                          <a:solidFill>
                            <a:schemeClr val="tx1"/>
                          </a:solidFill>
                          <a:latin typeface="Century Gothic" panose="020B0502020202020204" pitchFamily="34" charset="0"/>
                        </a:rPr>
                        <a:t> (V)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Spaghetti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Bolognaise</a:t>
                      </a:r>
                      <a:endParaRPr lang="en-GB" sz="700" b="1"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rtl="0" eaLnBrk="1" fontAlgn="auto" latinLnBrk="0" hangingPunct="1">
                        <a:lnSpc>
                          <a:spcPct val="100000"/>
                        </a:lnSpc>
                        <a:spcBef>
                          <a:spcPts val="0"/>
                        </a:spcBef>
                        <a:spcAft>
                          <a:spcPts val="0"/>
                        </a:spcAft>
                        <a:buClrTx/>
                        <a:buSzTx/>
                        <a:buFontTx/>
                        <a:buNone/>
                      </a:pPr>
                      <a:r>
                        <a:rPr lang="en-GB" sz="700" b="0" dirty="0">
                          <a:solidFill>
                            <a:schemeClr val="tx1"/>
                          </a:solidFill>
                          <a:latin typeface="Century Gothic"/>
                        </a:rPr>
                        <a:t>BBQ Chicken, Seasoned Potatoes</a:t>
                      </a:r>
                      <a:r>
                        <a:rPr lang="en-GB" sz="700" b="0" baseline="0" dirty="0">
                          <a:solidFill>
                            <a:schemeClr val="tx1"/>
                          </a:solidFill>
                          <a:latin typeface="Century Gothic"/>
                        </a:rPr>
                        <a:t> and Sweetcorn Salsa </a:t>
                      </a:r>
                      <a:endParaRPr lang="en-GB" sz="700" b="1" dirty="0">
                        <a:solidFill>
                          <a:schemeClr val="tx1"/>
                        </a:solidFill>
                        <a:latin typeface="Century Gothic"/>
                      </a:endParaRPr>
                    </a:p>
                    <a:p>
                      <a:pPr marL="0" marR="0" lvl="0" indent="0" algn="ctr" rtl="0" eaLnBrk="1" fontAlgn="auto" latinLnBrk="0" hangingPunct="1">
                        <a:lnSpc>
                          <a:spcPct val="100000"/>
                        </a:lnSpc>
                        <a:spcBef>
                          <a:spcPts val="0"/>
                        </a:spcBef>
                        <a:spcAft>
                          <a:spcPts val="0"/>
                        </a:spcAft>
                        <a:buClrTx/>
                        <a:buSzTx/>
                        <a:buFontTx/>
                        <a:buNone/>
                      </a:pPr>
                      <a:endParaRPr lang="en-GB" sz="700" b="0" dirty="0">
                        <a:solidFill>
                          <a:schemeClr val="tx1"/>
                        </a:solidFill>
                        <a:latin typeface="Century Gothic"/>
                      </a:endParaRPr>
                    </a:p>
                    <a:p>
                      <a:pPr marL="0" marR="0" lvl="0" indent="0" algn="ctr" rtl="0" eaLnBrk="1" fontAlgn="auto" latinLnBrk="0" hangingPunct="1">
                        <a:lnSpc>
                          <a:spcPct val="100000"/>
                        </a:lnSpc>
                        <a:spcBef>
                          <a:spcPts val="0"/>
                        </a:spcBef>
                        <a:spcAft>
                          <a:spcPts val="0"/>
                        </a:spcAft>
                        <a:buClrTx/>
                        <a:buSzTx/>
                        <a:buFontTx/>
                        <a:buNone/>
                      </a:pPr>
                      <a:r>
                        <a:rPr lang="en-GB" sz="700" b="0" dirty="0">
                          <a:solidFill>
                            <a:schemeClr val="tx1"/>
                          </a:solidFill>
                          <a:latin typeface="Century Gothic"/>
                        </a:rPr>
                        <a:t> Lemon and Herb Quorn,  Seasoned Potatoes</a:t>
                      </a:r>
                      <a:r>
                        <a:rPr lang="en-GB" sz="700" b="0" baseline="0" dirty="0">
                          <a:solidFill>
                            <a:schemeClr val="tx1"/>
                          </a:solidFill>
                          <a:latin typeface="Century Gothic"/>
                        </a:rPr>
                        <a:t> and Sweetcorn Salsa </a:t>
                      </a:r>
                      <a:r>
                        <a:rPr lang="en-GB" sz="700" b="1" baseline="0" dirty="0">
                          <a:solidFill>
                            <a:schemeClr val="tx1"/>
                          </a:solidFill>
                          <a:latin typeface="Century Gothic"/>
                        </a:rPr>
                        <a:t>(VE)</a:t>
                      </a:r>
                      <a:endParaRPr lang="en-GB" sz="700" b="1" dirty="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Chicken and Sweetcorn Meatballs in Tomato Sauce with Rice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Breaded Fish or Fishfingers</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with Chips and 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453917">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Five Bean Chilli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panose="020B0502020202020204" pitchFamily="34" charset="0"/>
                        </a:rPr>
                        <a:t>with Rice</a:t>
                      </a:r>
                      <a:r>
                        <a:rPr lang="en-GB" sz="700" b="1" dirty="0">
                          <a:solidFill>
                            <a:schemeClr val="tx1"/>
                          </a:solidFill>
                          <a:latin typeface="Century Gothic" panose="020B0502020202020204" pitchFamily="34" charset="0"/>
                        </a:rPr>
                        <a:t> (VE)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panose="020B0502020202020204" pitchFamily="34" charset="0"/>
                        </a:rPr>
                        <a:t>Vegan Bolognaise</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1" i="0" u="none" strike="noStrike" noProof="0" dirty="0">
                          <a:solidFill>
                            <a:schemeClr val="tx1"/>
                          </a:solidFill>
                          <a:latin typeface="Century Gothic" panose="020B0502020202020204" pitchFamily="34" charset="0"/>
                        </a:rPr>
                        <a:t> </a:t>
                      </a:r>
                      <a:r>
                        <a:rPr lang="en-US" sz="700" b="0" i="0" u="none" strike="noStrike" noProof="0" dirty="0">
                          <a:solidFill>
                            <a:schemeClr val="tx1"/>
                          </a:solidFill>
                          <a:latin typeface="Century Gothic" panose="020B0502020202020204" pitchFamily="34" charset="0"/>
                        </a:rPr>
                        <a:t>with Spaghetti </a:t>
                      </a:r>
                      <a:r>
                        <a:rPr lang="en-US" sz="700" b="1" i="0" u="none" strike="noStrike" noProof="0" dirty="0">
                          <a:solidFill>
                            <a:schemeClr val="tx1"/>
                          </a:solidFill>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800" b="1" i="0" u="none" strike="noStrike" noProof="0">
                        <a:solidFill>
                          <a:srgbClr val="00B050"/>
                        </a:solidFill>
                        <a:highlight>
                          <a:srgbClr val="FFFF00"/>
                        </a:highlight>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panose="020B0502020202020204" pitchFamily="34" charset="0"/>
                        </a:rPr>
                        <a:t>Creamy Chickpea and Coconut Curry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i="0" u="none" strike="noStrike" noProof="0" dirty="0">
                          <a:solidFill>
                            <a:schemeClr val="tx1"/>
                          </a:solidFill>
                          <a:latin typeface="Century Gothic" panose="020B0502020202020204" pitchFamily="34" charset="0"/>
                        </a:rPr>
                        <a:t>with Rice </a:t>
                      </a:r>
                      <a:r>
                        <a:rPr lang="en-GB" sz="700" b="1" i="0" u="none" strike="noStrike" noProof="0" dirty="0">
                          <a:solidFill>
                            <a:schemeClr val="tx1"/>
                          </a:solidFill>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0" i="0" u="none" strike="noStrike" noProof="0" dirty="0">
                          <a:solidFill>
                            <a:schemeClr val="tx1"/>
                          </a:solidFill>
                          <a:latin typeface="Century Gothic" panose="020B0502020202020204" pitchFamily="34" charset="0"/>
                        </a:rPr>
                        <a:t>Cheese Whirl with Chips and Tomato Sauce </a:t>
                      </a:r>
                      <a:r>
                        <a:rPr lang="en-GB" sz="700" b="1" i="0" u="none" strike="noStrike" noProof="0" dirty="0">
                          <a:solidFill>
                            <a:schemeClr val="tx1"/>
                          </a:solidFill>
                          <a:latin typeface="Century Gothic" panose="020B0502020202020204" pitchFamily="34" charset="0"/>
                        </a:rPr>
                        <a:t>(V)</a:t>
                      </a:r>
                      <a:endParaRPr lang="en-GB" sz="700" b="1"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4631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503661">
                <a:tc>
                  <a:txBody>
                    <a:bodyPr/>
                    <a:lstStyle/>
                    <a:p>
                      <a:pPr algn="ctr"/>
                      <a:r>
                        <a:rPr lang="en-GB" sz="700" dirty="0">
                          <a:latin typeface="Century Gothic"/>
                        </a:rPr>
                        <a:t>Gingerbread </a:t>
                      </a:r>
                    </a:p>
                    <a:p>
                      <a:pPr algn="ctr"/>
                      <a:r>
                        <a:rPr lang="en-GB" sz="700" dirty="0">
                          <a:latin typeface="Century Gothic"/>
                        </a:rPr>
                        <a:t>Cookie</a:t>
                      </a:r>
                      <a:r>
                        <a:rPr lang="en-GB" sz="700" b="1" dirty="0">
                          <a:latin typeface="Century Gothic"/>
                        </a:rPr>
                        <a:t> (VE)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panose="020B0502020202020204" pitchFamily="34" charset="0"/>
                        </a:rPr>
                        <a:t>Chocolate and Beetroot Brownie</a:t>
                      </a:r>
                      <a:r>
                        <a:rPr lang="en-GB" sz="700" b="1" dirty="0">
                          <a:latin typeface="Century Gothic" panose="020B0502020202020204" pitchFamily="34" charset="0"/>
                        </a:rPr>
                        <a:t> </a:t>
                      </a:r>
                      <a:r>
                        <a:rPr lang="en-GB" sz="700" dirty="0">
                          <a:latin typeface="Century Gothic" panose="020B0502020202020204" pitchFamily="34" charset="0"/>
                        </a:rPr>
                        <a:t>with Chocolate Sauce </a:t>
                      </a:r>
                      <a:r>
                        <a:rPr lang="en-GB" sz="700" b="1" dirty="0">
                          <a:latin typeface="Century Gothic" panose="020B0502020202020204" pitchFamily="34" charset="0"/>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Fruit Salad </a:t>
                      </a:r>
                      <a:r>
                        <a:rPr lang="en-GB" sz="700" b="1" dirty="0">
                          <a:latin typeface="Century Gothic" panose="020B0502020202020204" pitchFamily="34" charset="0"/>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Sticky Toffee Apple Crumble with Custard</a:t>
                      </a:r>
                      <a:r>
                        <a:rPr lang="en-GB" sz="700" b="1" dirty="0">
                          <a:latin typeface="Century Gothic" panose="020B0502020202020204" pitchFamily="34" charset="0"/>
                        </a:rPr>
                        <a:t> (V)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panose="020B0502020202020204" pitchFamily="34" charset="0"/>
                        </a:rPr>
                        <a:t>Vanilla </a:t>
                      </a:r>
                    </a:p>
                    <a:p>
                      <a:pPr algn="ctr"/>
                      <a:r>
                        <a:rPr lang="en-GB" sz="700" dirty="0">
                          <a:latin typeface="Century Gothic" panose="020B0502020202020204" pitchFamily="34" charset="0"/>
                        </a:rPr>
                        <a:t>Shortbread</a:t>
                      </a:r>
                      <a:r>
                        <a:rPr lang="en-GB" sz="700" b="1" dirty="0">
                          <a:latin typeface="Century Gothic" panose="020B0502020202020204" pitchFamily="34" charset="0"/>
                        </a:rPr>
                        <a:t> (VE)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54" name="Table 53">
            <a:extLst>
              <a:ext uri="{FF2B5EF4-FFF2-40B4-BE49-F238E27FC236}">
                <a16:creationId xmlns:a16="http://schemas.microsoft.com/office/drawing/2014/main" id="{F5806C12-A75C-38D1-DCDD-AAB076B818A6}"/>
              </a:ext>
            </a:extLst>
          </p:cNvPr>
          <p:cNvGraphicFramePr>
            <a:graphicFrameLocks noGrp="1"/>
          </p:cNvGraphicFramePr>
          <p:nvPr>
            <p:extLst>
              <p:ext uri="{D42A27DB-BD31-4B8C-83A1-F6EECF244321}">
                <p14:modId xmlns:p14="http://schemas.microsoft.com/office/powerpoint/2010/main" val="978243121"/>
              </p:ext>
            </p:extLst>
          </p:nvPr>
        </p:nvGraphicFramePr>
        <p:xfrm>
          <a:off x="1450888" y="4136147"/>
          <a:ext cx="7729556" cy="1624599"/>
        </p:xfrm>
        <a:graphic>
          <a:graphicData uri="http://schemas.openxmlformats.org/drawingml/2006/table">
            <a:tbl>
              <a:tblPr firstRow="1" bandRow="1">
                <a:tableStyleId>{5C22544A-7EE6-4342-B048-85BDC9FD1C3A}</a:tableStyleId>
              </a:tblPr>
              <a:tblGrid>
                <a:gridCol w="1579769">
                  <a:extLst>
                    <a:ext uri="{9D8B030D-6E8A-4147-A177-3AD203B41FA5}">
                      <a16:colId xmlns:a16="http://schemas.microsoft.com/office/drawing/2014/main" val="426743384"/>
                    </a:ext>
                  </a:extLst>
                </a:gridCol>
                <a:gridCol w="1520573">
                  <a:extLst>
                    <a:ext uri="{9D8B030D-6E8A-4147-A177-3AD203B41FA5}">
                      <a16:colId xmlns:a16="http://schemas.microsoft.com/office/drawing/2014/main" val="1888228126"/>
                    </a:ext>
                  </a:extLst>
                </a:gridCol>
                <a:gridCol w="1524804">
                  <a:extLst>
                    <a:ext uri="{9D8B030D-6E8A-4147-A177-3AD203B41FA5}">
                      <a16:colId xmlns:a16="http://schemas.microsoft.com/office/drawing/2014/main" val="3470962500"/>
                    </a:ext>
                  </a:extLst>
                </a:gridCol>
                <a:gridCol w="1569654">
                  <a:extLst>
                    <a:ext uri="{9D8B030D-6E8A-4147-A177-3AD203B41FA5}">
                      <a16:colId xmlns:a16="http://schemas.microsoft.com/office/drawing/2014/main" val="3633866263"/>
                    </a:ext>
                  </a:extLst>
                </a:gridCol>
                <a:gridCol w="1534756">
                  <a:extLst>
                    <a:ext uri="{9D8B030D-6E8A-4147-A177-3AD203B41FA5}">
                      <a16:colId xmlns:a16="http://schemas.microsoft.com/office/drawing/2014/main" val="4088356186"/>
                    </a:ext>
                  </a:extLst>
                </a:gridCol>
              </a:tblGrid>
              <a:tr h="55434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Macaroni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Cheese</a:t>
                      </a:r>
                      <a:r>
                        <a:rPr lang="en-GB" sz="700" b="1" dirty="0">
                          <a:solidFill>
                            <a:schemeClr val="tx1"/>
                          </a:solidFill>
                          <a:latin typeface="Century Gothic"/>
                        </a:rPr>
                        <a:t> (V)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Chicken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Enchilada Bake</a:t>
                      </a:r>
                      <a:endParaRPr lang="en-GB" sz="700" b="1" dirty="0">
                        <a:solidFill>
                          <a:schemeClr val="tx1"/>
                        </a:solidFill>
                        <a:latin typeface="Century Gothic"/>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with Paprika Wedges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 Sausage</a:t>
                      </a:r>
                      <a:r>
                        <a:rPr lang="en-GB" sz="700" b="1" dirty="0">
                          <a:solidFill>
                            <a:schemeClr val="tx1"/>
                          </a:solidFill>
                          <a:latin typeface="Century Gothic"/>
                        </a:rPr>
                        <a:t> </a:t>
                      </a:r>
                      <a:r>
                        <a:rPr lang="en-GB" sz="700" b="0" dirty="0">
                          <a:solidFill>
                            <a:schemeClr val="tx1"/>
                          </a:solidFill>
                          <a:latin typeface="Century Gothic"/>
                        </a:rPr>
                        <a:t>with Roast Potatoes and Gravy</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3">
                  <a:txBody>
                    <a:bodyPr/>
                    <a:lstStyle/>
                    <a:p>
                      <a:pPr marL="0" marR="0" lvl="0" indent="0" algn="ctr" defTabSz="914400">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Mild Caribbean Chicken with Golden Rice</a:t>
                      </a:r>
                      <a:endParaRPr lang="en-US" sz="700" dirty="0"/>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700" b="0" i="0" u="none" strike="noStrike" noProof="0" dirty="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700" b="0" i="0" u="none" strike="noStrike" noProof="0" dirty="0">
                        <a:solidFill>
                          <a:schemeClr val="tx1"/>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Caribbean Stew</a:t>
                      </a:r>
                      <a:r>
                        <a:rPr lang="en-US" sz="700" b="1" i="0" u="none" strike="noStrike" noProof="0" dirty="0">
                          <a:solidFill>
                            <a:schemeClr val="tx1"/>
                          </a:solidFill>
                          <a:latin typeface="Century Gothic"/>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0" i="0" u="none" strike="noStrike" noProof="0" dirty="0">
                          <a:solidFill>
                            <a:schemeClr val="tx1"/>
                          </a:solidFill>
                          <a:latin typeface="Century Gothic"/>
                        </a:rPr>
                        <a:t>with Golden Rice </a:t>
                      </a:r>
                      <a:r>
                        <a:rPr lang="en-US" sz="700" b="1" i="0" u="none" strike="noStrike" noProof="0" dirty="0">
                          <a:solidFill>
                            <a:schemeClr val="tx1"/>
                          </a:solidFill>
                          <a:latin typeface="Century Gothic"/>
                        </a:rPr>
                        <a:t>(VE)</a:t>
                      </a:r>
                      <a:endParaRPr lang="en-US" sz="700" b="1"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Fishfingers with Chips </a:t>
                      </a:r>
                      <a:r>
                        <a:rPr lang="en-GB" sz="700" b="0" dirty="0">
                          <a:solidFill>
                            <a:schemeClr val="tx1"/>
                          </a:solidFill>
                          <a:latin typeface="Century Gothic"/>
                        </a:rPr>
                        <a:t>and Tomato Sauce</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130841">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Mexican Bean Roll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with New Potatoes </a:t>
                      </a:r>
                      <a:r>
                        <a:rPr lang="en-GB" sz="700" b="1" dirty="0">
                          <a:solidFill>
                            <a:schemeClr val="tx1"/>
                          </a:solidFill>
                          <a:latin typeface="Century Gothic"/>
                        </a:rPr>
                        <a:t>(VE)</a:t>
                      </a:r>
                    </a:p>
                    <a:p>
                      <a:pPr algn="ctr"/>
                      <a:endParaRPr lang="en-GB" sz="700" dirty="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Tomato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Pasta</a:t>
                      </a:r>
                      <a:r>
                        <a:rPr lang="en-GB" sz="700" b="1" dirty="0">
                          <a:latin typeface="Century Gothic"/>
                        </a:rPr>
                        <a:t> (VE)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dirty="0">
                          <a:solidFill>
                            <a:schemeClr val="tx1"/>
                          </a:solidFill>
                          <a:latin typeface="Century Gothic"/>
                        </a:rPr>
                        <a:t>Vegan Sausage </a:t>
                      </a:r>
                    </a:p>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dirty="0">
                          <a:solidFill>
                            <a:schemeClr val="tx1"/>
                          </a:solidFill>
                          <a:latin typeface="Century Gothic"/>
                        </a:rPr>
                        <a:t>and Roast Potatoes</a:t>
                      </a:r>
                    </a:p>
                    <a:p>
                      <a:pPr marL="0" marR="0" lvl="0" indent="0" algn="ctr" rtl="0" eaLnBrk="1" fontAlgn="auto" latinLnBrk="0" hangingPunct="1">
                        <a:lnSpc>
                          <a:spcPct val="100000"/>
                        </a:lnSpc>
                        <a:spcBef>
                          <a:spcPts val="0"/>
                        </a:spcBef>
                        <a:spcAft>
                          <a:spcPts val="0"/>
                        </a:spcAft>
                        <a:buClrTx/>
                        <a:buSzTx/>
                        <a:buFontTx/>
                        <a:buNone/>
                      </a:pPr>
                      <a:r>
                        <a:rPr lang="en-US" sz="700" b="0" i="0" u="none" strike="noStrike" noProof="0" dirty="0">
                          <a:solidFill>
                            <a:schemeClr val="tx1"/>
                          </a:solidFill>
                          <a:latin typeface="Century Gothic"/>
                        </a:rPr>
                        <a:t> with Gravy </a:t>
                      </a:r>
                      <a:r>
                        <a:rPr lang="en-US" sz="700" b="1" i="0" u="none" strike="noStrike" noProof="0" dirty="0">
                          <a:solidFill>
                            <a:schemeClr val="tx1"/>
                          </a:solidFill>
                          <a:latin typeface="Century Gothic"/>
                        </a:rPr>
                        <a:t>(VE)</a:t>
                      </a:r>
                      <a:endParaRPr lang="en-US" sz="700" b="1" i="0" u="none" strike="noStrike" noProof="0" dirty="0">
                        <a:solidFill>
                          <a:schemeClr val="tx1"/>
                        </a:solidFill>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i="0" u="none" strike="noStrike" noProof="0">
                        <a:solidFill>
                          <a:schemeClr val="tx1"/>
                        </a:solidFill>
                        <a:highlight>
                          <a:srgbClr val="FFFF00"/>
                        </a:highlight>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dirty="0">
                          <a:ln>
                            <a:noFill/>
                          </a:ln>
                          <a:solidFill>
                            <a:prstClr val="black"/>
                          </a:solidFill>
                          <a:effectLst/>
                          <a:uLnTx/>
                          <a:uFillTx/>
                          <a:latin typeface="Century Gothic"/>
                          <a:ea typeface="+mn-ea"/>
                          <a:cs typeface="+mn-cs"/>
                        </a:rPr>
                        <a:t>Red Pepper Frittata with Chips </a:t>
                      </a:r>
                      <a:r>
                        <a:rPr lang="en-GB" sz="800" b="0" dirty="0">
                          <a:solidFill>
                            <a:schemeClr val="tx1"/>
                          </a:solidFill>
                          <a:latin typeface="Century Gothic"/>
                        </a:rPr>
                        <a:t>&amp; Tomato Sauce</a:t>
                      </a:r>
                      <a:endParaRPr kumimoji="0" lang="en-GB" sz="800" b="0" i="0" u="none" strike="noStrike" kern="1200" cap="none" spc="0" normalizeH="0" baseline="0" noProof="0" dirty="0">
                        <a:ln>
                          <a:noFill/>
                        </a:ln>
                        <a:solidFill>
                          <a:prstClr val="black"/>
                        </a:solidFill>
                        <a:effectLst/>
                        <a:uLnTx/>
                        <a:uFillTx/>
                        <a:latin typeface="Century Gothic"/>
                        <a:ea typeface="+mn-ea"/>
                        <a:cs typeface="+mn-cs"/>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326359">
                <a:tc vMerge="1">
                  <a:txBody>
                    <a:bodyPr/>
                    <a:lstStyle/>
                    <a:p>
                      <a:pPr algn="ctr"/>
                      <a:endParaRPr lang="en-GB" sz="800" dirty="0">
                        <a:latin typeface="Century Gothic"/>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dirty="0">
                        <a:latin typeface="Century Gothic"/>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rtl="0" eaLnBrk="1" fontAlgn="auto" latinLnBrk="0" hangingPunct="1">
                        <a:lnSpc>
                          <a:spcPct val="100000"/>
                        </a:lnSpc>
                        <a:spcBef>
                          <a:spcPts val="0"/>
                        </a:spcBef>
                        <a:spcAft>
                          <a:spcPts val="0"/>
                        </a:spcAft>
                        <a:buClrTx/>
                        <a:buSzTx/>
                        <a:buFontTx/>
                        <a:buNone/>
                      </a:pPr>
                      <a:endParaRPr lang="en-US" sz="800" b="0" i="0" u="none" strike="noStrike" noProof="0" dirty="0">
                        <a:solidFill>
                          <a:schemeClr val="tx1"/>
                        </a:solidFill>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Red Pepper Frittata</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with Chips </a:t>
                      </a:r>
                      <a:r>
                        <a:rPr lang="en-GB" sz="700" b="0" dirty="0">
                          <a:solidFill>
                            <a:schemeClr val="tx1"/>
                          </a:solidFill>
                          <a:latin typeface="Century Gothic"/>
                        </a:rPr>
                        <a:t>and Tomato Sauce </a:t>
                      </a:r>
                      <a:r>
                        <a:rPr lang="en-GB" sz="700" b="1" dirty="0">
                          <a:solidFill>
                            <a:schemeClr val="tx1"/>
                          </a:solidFill>
                          <a:latin typeface="Century Gothic"/>
                        </a:rPr>
                        <a:t>(V)</a:t>
                      </a:r>
                      <a:endParaRPr kumimoji="0" lang="en-GB" sz="700" b="1"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1273838725"/>
                  </a:ext>
                </a:extLst>
              </a:tr>
              <a:tr h="201578">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 (V/VE)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35276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Oaty</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 </a:t>
                      </a:r>
                      <a:r>
                        <a:rPr lang="en-GB" sz="700" b="0" dirty="0">
                          <a:latin typeface="Century Gothic"/>
                        </a:rPr>
                        <a:t>Cookie</a:t>
                      </a:r>
                      <a:r>
                        <a:rPr lang="en-GB" sz="700" b="1" dirty="0">
                          <a:latin typeface="Century Gothic"/>
                        </a:rPr>
                        <a:t> (VE)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Pear Crumble</a:t>
                      </a:r>
                      <a:r>
                        <a:rPr lang="en-GB" sz="700" b="1" dirty="0">
                          <a:latin typeface="Century Gothic"/>
                        </a:rPr>
                        <a:t> </a:t>
                      </a:r>
                      <a:r>
                        <a:rPr lang="en-GB" sz="700" dirty="0">
                          <a:latin typeface="Century Gothic"/>
                        </a:rPr>
                        <a:t>with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Custard </a:t>
                      </a:r>
                      <a:r>
                        <a:rPr lang="en-GB" sz="700" b="1" dirty="0">
                          <a:latin typeface="Century Gothic"/>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a:rPr>
                        <a:t>Fruit Salad </a:t>
                      </a:r>
                      <a:r>
                        <a:rPr lang="en-GB" sz="700" b="1" dirty="0">
                          <a:latin typeface="Century Gothic"/>
                        </a:rPr>
                        <a:t>(VE)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dirty="0">
                          <a:latin typeface="Century Gothic"/>
                        </a:rPr>
                        <a:t>Jamaican Ginger </a:t>
                      </a:r>
                      <a:r>
                        <a:rPr lang="en-GB" sz="700" b="0" dirty="0">
                          <a:latin typeface="Century Gothic"/>
                        </a:rPr>
                        <a:t>Cake</a:t>
                      </a:r>
                      <a:r>
                        <a:rPr lang="en-GB" sz="700" b="1" dirty="0">
                          <a:latin typeface="Century Gothic"/>
                        </a:rPr>
                        <a:t> </a:t>
                      </a:r>
                      <a:r>
                        <a:rPr lang="en-GB" sz="700" dirty="0">
                          <a:latin typeface="Century Gothic"/>
                        </a:rPr>
                        <a:t>with Custard </a:t>
                      </a:r>
                      <a:r>
                        <a:rPr lang="en-GB" sz="700" b="1" dirty="0">
                          <a:latin typeface="Century Gothic"/>
                        </a:rPr>
                        <a:t>(V)</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dirty="0">
                          <a:latin typeface="Century Gothic"/>
                        </a:rPr>
                        <a:t>Iced Sponge </a:t>
                      </a:r>
                      <a:r>
                        <a:rPr lang="en-GB" sz="700" b="1" dirty="0">
                          <a:latin typeface="Century Gothic"/>
                        </a:rPr>
                        <a:t>(V)</a:t>
                      </a:r>
                    </a:p>
                    <a:p>
                      <a:pPr algn="ctr"/>
                      <a:endParaRPr lang="en-GB" sz="700" dirty="0">
                        <a:latin typeface="Century Gothic" panose="020B0502020202020204" pitchFamily="34"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sp>
        <p:nvSpPr>
          <p:cNvPr id="15" name="Freeform 44">
            <a:extLst>
              <a:ext uri="{FF2B5EF4-FFF2-40B4-BE49-F238E27FC236}">
                <a16:creationId xmlns:a16="http://schemas.microsoft.com/office/drawing/2014/main" id="{5B814A41-D498-2440-FFA0-30A03808FCE5}"/>
              </a:ext>
            </a:extLst>
          </p:cNvPr>
          <p:cNvSpPr/>
          <p:nvPr/>
        </p:nvSpPr>
        <p:spPr>
          <a:xfrm>
            <a:off x="6241842" y="3197811"/>
            <a:ext cx="194402" cy="148390"/>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6" name="Freeform 44">
            <a:extLst>
              <a:ext uri="{FF2B5EF4-FFF2-40B4-BE49-F238E27FC236}">
                <a16:creationId xmlns:a16="http://schemas.microsoft.com/office/drawing/2014/main" id="{693515BF-C761-0F16-9C53-3D87F44E0E06}"/>
              </a:ext>
            </a:extLst>
          </p:cNvPr>
          <p:cNvSpPr/>
          <p:nvPr/>
        </p:nvSpPr>
        <p:spPr>
          <a:xfrm>
            <a:off x="7826732" y="3882664"/>
            <a:ext cx="194402" cy="148390"/>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dirty="0"/>
          </a:p>
        </p:txBody>
      </p:sp>
      <p:sp>
        <p:nvSpPr>
          <p:cNvPr id="40" name="Freeform 23">
            <a:extLst>
              <a:ext uri="{FF2B5EF4-FFF2-40B4-BE49-F238E27FC236}">
                <a16:creationId xmlns:a16="http://schemas.microsoft.com/office/drawing/2014/main" id="{C8A6F354-684B-D5D0-E76D-08739A6E3021}"/>
              </a:ext>
            </a:extLst>
          </p:cNvPr>
          <p:cNvSpPr/>
          <p:nvPr/>
        </p:nvSpPr>
        <p:spPr>
          <a:xfrm flipH="1">
            <a:off x="2624858" y="5321611"/>
            <a:ext cx="134712" cy="26506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1" name="Freeform 23">
            <a:extLst>
              <a:ext uri="{FF2B5EF4-FFF2-40B4-BE49-F238E27FC236}">
                <a16:creationId xmlns:a16="http://schemas.microsoft.com/office/drawing/2014/main" id="{2C25ED05-D103-7E57-12AE-7F71A7BD6994}"/>
              </a:ext>
            </a:extLst>
          </p:cNvPr>
          <p:cNvSpPr/>
          <p:nvPr/>
        </p:nvSpPr>
        <p:spPr>
          <a:xfrm flipH="1">
            <a:off x="4412706" y="5397557"/>
            <a:ext cx="134712" cy="26506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dirty="0"/>
          </a:p>
        </p:txBody>
      </p:sp>
      <p:sp>
        <p:nvSpPr>
          <p:cNvPr id="73" name="TextBox 72">
            <a:extLst>
              <a:ext uri="{FF2B5EF4-FFF2-40B4-BE49-F238E27FC236}">
                <a16:creationId xmlns:a16="http://schemas.microsoft.com/office/drawing/2014/main" id="{A49197BE-D8EF-7FAE-D5F9-60A4FF1CE6A6}"/>
              </a:ext>
            </a:extLst>
          </p:cNvPr>
          <p:cNvSpPr txBox="1"/>
          <p:nvPr/>
        </p:nvSpPr>
        <p:spPr>
          <a:xfrm>
            <a:off x="176212" y="6061594"/>
            <a:ext cx="9553575" cy="992579"/>
          </a:xfrm>
          <a:prstGeom prst="rect">
            <a:avLst/>
          </a:prstGeom>
          <a:noFill/>
        </p:spPr>
        <p:txBody>
          <a:bodyPr wrap="square" rtlCol="0">
            <a:spAutoFit/>
          </a:bodyPr>
          <a:lstStyle/>
          <a:p>
            <a:pPr algn="ctr"/>
            <a:endParaRPr lang="en-GB" sz="800" b="1" dirty="0">
              <a:solidFill>
                <a:srgbClr val="006662"/>
              </a:solidFill>
              <a:latin typeface="Century Gothic" panose="020B0502020202020204" pitchFamily="34" charset="0"/>
            </a:endParaRPr>
          </a:p>
          <a:p>
            <a:pPr algn="ctr"/>
            <a:endParaRPr lang="en-GB" sz="500" dirty="0">
              <a:solidFill>
                <a:srgbClr val="006662"/>
              </a:solidFill>
              <a:latin typeface="Century Gothic" panose="020B0502020202020204" pitchFamily="34" charset="0"/>
            </a:endParaRPr>
          </a:p>
          <a:p>
            <a:pPr algn="ctr"/>
            <a:r>
              <a:rPr lang="en-GB" sz="800" dirty="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dirty="0">
                <a:latin typeface="Century Gothic" panose="020B0502020202020204" pitchFamily="34" charset="0"/>
              </a:rPr>
              <a:t> </a:t>
            </a:r>
          </a:p>
          <a:p>
            <a:endParaRPr lang="en-GB" sz="1100" b="1" dirty="0">
              <a:latin typeface="Century Gothic" panose="020B0502020202020204" pitchFamily="34" charset="0"/>
            </a:endParaRPr>
          </a:p>
        </p:txBody>
      </p:sp>
      <p:sp>
        <p:nvSpPr>
          <p:cNvPr id="74" name="Freeform 44">
            <a:extLst>
              <a:ext uri="{FF2B5EF4-FFF2-40B4-BE49-F238E27FC236}">
                <a16:creationId xmlns:a16="http://schemas.microsoft.com/office/drawing/2014/main" id="{60AE2EE8-33D9-BA58-B5F6-82F7E2D49A1F}"/>
              </a:ext>
            </a:extLst>
          </p:cNvPr>
          <p:cNvSpPr/>
          <p:nvPr/>
        </p:nvSpPr>
        <p:spPr>
          <a:xfrm>
            <a:off x="6171320" y="1466045"/>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75" name="Freeform 23">
            <a:extLst>
              <a:ext uri="{FF2B5EF4-FFF2-40B4-BE49-F238E27FC236}">
                <a16:creationId xmlns:a16="http://schemas.microsoft.com/office/drawing/2014/main" id="{A78A4291-429F-758B-454A-3C2AE3F0360A}"/>
              </a:ext>
            </a:extLst>
          </p:cNvPr>
          <p:cNvSpPr/>
          <p:nvPr/>
        </p:nvSpPr>
        <p:spPr>
          <a:xfrm flipH="1">
            <a:off x="4313219" y="1370472"/>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76" name="Group 7">
            <a:extLst>
              <a:ext uri="{FF2B5EF4-FFF2-40B4-BE49-F238E27FC236}">
                <a16:creationId xmlns:a16="http://schemas.microsoft.com/office/drawing/2014/main" id="{57FE8E4D-A367-9A75-0815-D2A1D4255408}"/>
              </a:ext>
            </a:extLst>
          </p:cNvPr>
          <p:cNvGrpSpPr/>
          <p:nvPr/>
        </p:nvGrpSpPr>
        <p:grpSpPr>
          <a:xfrm>
            <a:off x="4228827" y="937071"/>
            <a:ext cx="208081" cy="224079"/>
            <a:chOff x="0" y="0"/>
            <a:chExt cx="3741232" cy="3821539"/>
          </a:xfrm>
        </p:grpSpPr>
        <p:sp>
          <p:nvSpPr>
            <p:cNvPr id="77" name="Freeform 8">
              <a:extLst>
                <a:ext uri="{FF2B5EF4-FFF2-40B4-BE49-F238E27FC236}">
                  <a16:creationId xmlns:a16="http://schemas.microsoft.com/office/drawing/2014/main" id="{9F540672-ADD9-D210-B150-C7C185F4AA89}"/>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85" name="Freeform 9">
              <a:extLst>
                <a:ext uri="{FF2B5EF4-FFF2-40B4-BE49-F238E27FC236}">
                  <a16:creationId xmlns:a16="http://schemas.microsoft.com/office/drawing/2014/main" id="{48E4B0AD-4301-CF27-F3D1-751D9B848A82}"/>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86" name="Group 10">
              <a:extLst>
                <a:ext uri="{FF2B5EF4-FFF2-40B4-BE49-F238E27FC236}">
                  <a16:creationId xmlns:a16="http://schemas.microsoft.com/office/drawing/2014/main" id="{9AA19068-B5C9-C025-AD5E-B0BC486C374F}"/>
                </a:ext>
              </a:extLst>
            </p:cNvPr>
            <p:cNvGrpSpPr/>
            <p:nvPr/>
          </p:nvGrpSpPr>
          <p:grpSpPr>
            <a:xfrm>
              <a:off x="0" y="1810741"/>
              <a:ext cx="852996" cy="852996"/>
              <a:chOff x="0" y="0"/>
              <a:chExt cx="812800" cy="812800"/>
            </a:xfrm>
          </p:grpSpPr>
          <p:sp>
            <p:nvSpPr>
              <p:cNvPr id="91" name="Freeform 11">
                <a:extLst>
                  <a:ext uri="{FF2B5EF4-FFF2-40B4-BE49-F238E27FC236}">
                    <a16:creationId xmlns:a16="http://schemas.microsoft.com/office/drawing/2014/main" id="{B8509603-4F8D-062D-078E-29865D5A89D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92" name="TextBox 12">
                <a:extLst>
                  <a:ext uri="{FF2B5EF4-FFF2-40B4-BE49-F238E27FC236}">
                    <a16:creationId xmlns:a16="http://schemas.microsoft.com/office/drawing/2014/main" id="{A49C4E1C-A1CB-6D33-FE89-8183571EF7B6}"/>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87" name="Group 13">
              <a:extLst>
                <a:ext uri="{FF2B5EF4-FFF2-40B4-BE49-F238E27FC236}">
                  <a16:creationId xmlns:a16="http://schemas.microsoft.com/office/drawing/2014/main" id="{111D8D0D-88A8-3DAC-16B1-8DCE0EE6A63E}"/>
                </a:ext>
              </a:extLst>
            </p:cNvPr>
            <p:cNvGrpSpPr/>
            <p:nvPr/>
          </p:nvGrpSpPr>
          <p:grpSpPr>
            <a:xfrm>
              <a:off x="2570638" y="270521"/>
              <a:ext cx="583309" cy="583309"/>
              <a:chOff x="0" y="0"/>
              <a:chExt cx="812800" cy="812800"/>
            </a:xfrm>
          </p:grpSpPr>
          <p:sp>
            <p:nvSpPr>
              <p:cNvPr id="88" name="Freeform 14">
                <a:extLst>
                  <a:ext uri="{FF2B5EF4-FFF2-40B4-BE49-F238E27FC236}">
                    <a16:creationId xmlns:a16="http://schemas.microsoft.com/office/drawing/2014/main" id="{0B3F49A6-6AE6-190D-AABB-8B92579A061C}"/>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90" name="TextBox 15">
                <a:extLst>
                  <a:ext uri="{FF2B5EF4-FFF2-40B4-BE49-F238E27FC236}">
                    <a16:creationId xmlns:a16="http://schemas.microsoft.com/office/drawing/2014/main" id="{CF715B9D-68B7-4DE5-74B5-A8E3B58AC608}"/>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93" name="Freeform 44">
            <a:extLst>
              <a:ext uri="{FF2B5EF4-FFF2-40B4-BE49-F238E27FC236}">
                <a16:creationId xmlns:a16="http://schemas.microsoft.com/office/drawing/2014/main" id="{0A9EA904-196B-689E-FEB8-3EAC20FBEEA9}"/>
              </a:ext>
            </a:extLst>
          </p:cNvPr>
          <p:cNvSpPr/>
          <p:nvPr/>
        </p:nvSpPr>
        <p:spPr>
          <a:xfrm>
            <a:off x="3098083" y="1390129"/>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94" name="Freeform 44">
            <a:extLst>
              <a:ext uri="{FF2B5EF4-FFF2-40B4-BE49-F238E27FC236}">
                <a16:creationId xmlns:a16="http://schemas.microsoft.com/office/drawing/2014/main" id="{0CE7A8A1-05B5-DAAB-6AC4-EE7FB7246A17}"/>
              </a:ext>
            </a:extLst>
          </p:cNvPr>
          <p:cNvSpPr/>
          <p:nvPr/>
        </p:nvSpPr>
        <p:spPr>
          <a:xfrm>
            <a:off x="1594935" y="1019717"/>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nvGrpSpPr>
          <p:cNvPr id="95" name="Group 7">
            <a:extLst>
              <a:ext uri="{FF2B5EF4-FFF2-40B4-BE49-F238E27FC236}">
                <a16:creationId xmlns:a16="http://schemas.microsoft.com/office/drawing/2014/main" id="{B95E88EE-74FC-B69C-71BD-A89F144955F9}"/>
              </a:ext>
            </a:extLst>
          </p:cNvPr>
          <p:cNvGrpSpPr/>
          <p:nvPr/>
        </p:nvGrpSpPr>
        <p:grpSpPr>
          <a:xfrm>
            <a:off x="4091236" y="2598268"/>
            <a:ext cx="208081" cy="224079"/>
            <a:chOff x="0" y="0"/>
            <a:chExt cx="3741232" cy="3821539"/>
          </a:xfrm>
        </p:grpSpPr>
        <p:sp>
          <p:nvSpPr>
            <p:cNvPr id="96" name="Freeform 8">
              <a:extLst>
                <a:ext uri="{FF2B5EF4-FFF2-40B4-BE49-F238E27FC236}">
                  <a16:creationId xmlns:a16="http://schemas.microsoft.com/office/drawing/2014/main" id="{18DA8D76-FB22-C56A-A91C-EF11C9C30059}"/>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97" name="Freeform 9">
              <a:extLst>
                <a:ext uri="{FF2B5EF4-FFF2-40B4-BE49-F238E27FC236}">
                  <a16:creationId xmlns:a16="http://schemas.microsoft.com/office/drawing/2014/main" id="{E63BC6DB-7CE0-14B4-FF53-D287A81BF5E2}"/>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98" name="Group 10">
              <a:extLst>
                <a:ext uri="{FF2B5EF4-FFF2-40B4-BE49-F238E27FC236}">
                  <a16:creationId xmlns:a16="http://schemas.microsoft.com/office/drawing/2014/main" id="{3978F187-9D48-A5B5-8F2A-38CA67794106}"/>
                </a:ext>
              </a:extLst>
            </p:cNvPr>
            <p:cNvGrpSpPr/>
            <p:nvPr/>
          </p:nvGrpSpPr>
          <p:grpSpPr>
            <a:xfrm>
              <a:off x="0" y="1810741"/>
              <a:ext cx="852996" cy="852996"/>
              <a:chOff x="0" y="0"/>
              <a:chExt cx="812800" cy="812800"/>
            </a:xfrm>
          </p:grpSpPr>
          <p:sp>
            <p:nvSpPr>
              <p:cNvPr id="102" name="Freeform 11">
                <a:extLst>
                  <a:ext uri="{FF2B5EF4-FFF2-40B4-BE49-F238E27FC236}">
                    <a16:creationId xmlns:a16="http://schemas.microsoft.com/office/drawing/2014/main" id="{5062EE40-2A3B-0E63-5E28-7341F1D2D0F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03" name="TextBox 12">
                <a:extLst>
                  <a:ext uri="{FF2B5EF4-FFF2-40B4-BE49-F238E27FC236}">
                    <a16:creationId xmlns:a16="http://schemas.microsoft.com/office/drawing/2014/main" id="{63179E33-6035-09BE-064D-BFFF968E605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99" name="Group 13">
              <a:extLst>
                <a:ext uri="{FF2B5EF4-FFF2-40B4-BE49-F238E27FC236}">
                  <a16:creationId xmlns:a16="http://schemas.microsoft.com/office/drawing/2014/main" id="{A987EA35-D9A7-87AE-ED92-02B8F977CB94}"/>
                </a:ext>
              </a:extLst>
            </p:cNvPr>
            <p:cNvGrpSpPr/>
            <p:nvPr/>
          </p:nvGrpSpPr>
          <p:grpSpPr>
            <a:xfrm>
              <a:off x="2570638" y="270521"/>
              <a:ext cx="583309" cy="583309"/>
              <a:chOff x="0" y="0"/>
              <a:chExt cx="812800" cy="812800"/>
            </a:xfrm>
          </p:grpSpPr>
          <p:sp>
            <p:nvSpPr>
              <p:cNvPr id="100" name="Freeform 14">
                <a:extLst>
                  <a:ext uri="{FF2B5EF4-FFF2-40B4-BE49-F238E27FC236}">
                    <a16:creationId xmlns:a16="http://schemas.microsoft.com/office/drawing/2014/main" id="{5427FCD8-282A-20DD-5FEF-8048126F202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01" name="TextBox 15">
                <a:extLst>
                  <a:ext uri="{FF2B5EF4-FFF2-40B4-BE49-F238E27FC236}">
                    <a16:creationId xmlns:a16="http://schemas.microsoft.com/office/drawing/2014/main" id="{6157D8C6-FB47-C67B-2C55-10C5E5F758E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04" name="Freeform 44">
            <a:extLst>
              <a:ext uri="{FF2B5EF4-FFF2-40B4-BE49-F238E27FC236}">
                <a16:creationId xmlns:a16="http://schemas.microsoft.com/office/drawing/2014/main" id="{110F175E-B357-987B-AD57-EA8FF4A9CEEE}"/>
              </a:ext>
            </a:extLst>
          </p:cNvPr>
          <p:cNvSpPr/>
          <p:nvPr/>
        </p:nvSpPr>
        <p:spPr>
          <a:xfrm>
            <a:off x="4633852" y="1430060"/>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05" name="Freeform 44">
            <a:extLst>
              <a:ext uri="{FF2B5EF4-FFF2-40B4-BE49-F238E27FC236}">
                <a16:creationId xmlns:a16="http://schemas.microsoft.com/office/drawing/2014/main" id="{D55A5976-6503-08E5-1DAC-798789C73898}"/>
              </a:ext>
            </a:extLst>
          </p:cNvPr>
          <p:cNvSpPr/>
          <p:nvPr/>
        </p:nvSpPr>
        <p:spPr>
          <a:xfrm>
            <a:off x="4723133" y="2102752"/>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0" name="Freeform 44">
            <a:extLst>
              <a:ext uri="{FF2B5EF4-FFF2-40B4-BE49-F238E27FC236}">
                <a16:creationId xmlns:a16="http://schemas.microsoft.com/office/drawing/2014/main" id="{72A21EA0-AC6C-04AF-0F10-EF0588550C81}"/>
              </a:ext>
            </a:extLst>
          </p:cNvPr>
          <p:cNvSpPr/>
          <p:nvPr/>
        </p:nvSpPr>
        <p:spPr>
          <a:xfrm>
            <a:off x="6304095" y="2045921"/>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1" name="Freeform 23">
            <a:extLst>
              <a:ext uri="{FF2B5EF4-FFF2-40B4-BE49-F238E27FC236}">
                <a16:creationId xmlns:a16="http://schemas.microsoft.com/office/drawing/2014/main" id="{A7D248B5-4CBD-1349-EE78-D9C100EFD8B9}"/>
              </a:ext>
            </a:extLst>
          </p:cNvPr>
          <p:cNvSpPr/>
          <p:nvPr/>
        </p:nvSpPr>
        <p:spPr>
          <a:xfrm flipH="1">
            <a:off x="7336099" y="951424"/>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2" name="Freeform 23">
            <a:extLst>
              <a:ext uri="{FF2B5EF4-FFF2-40B4-BE49-F238E27FC236}">
                <a16:creationId xmlns:a16="http://schemas.microsoft.com/office/drawing/2014/main" id="{3234E252-1322-6753-3785-E518D6C04BC4}"/>
              </a:ext>
            </a:extLst>
          </p:cNvPr>
          <p:cNvSpPr/>
          <p:nvPr/>
        </p:nvSpPr>
        <p:spPr>
          <a:xfrm flipH="1">
            <a:off x="7397557" y="1449872"/>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3" name="Freeform 44">
            <a:extLst>
              <a:ext uri="{FF2B5EF4-FFF2-40B4-BE49-F238E27FC236}">
                <a16:creationId xmlns:a16="http://schemas.microsoft.com/office/drawing/2014/main" id="{ECFE525E-9C09-0EC6-2F5D-0A878711B3C6}"/>
              </a:ext>
            </a:extLst>
          </p:cNvPr>
          <p:cNvSpPr/>
          <p:nvPr/>
        </p:nvSpPr>
        <p:spPr>
          <a:xfrm>
            <a:off x="1640125" y="3075954"/>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4" name="Freeform 44">
            <a:extLst>
              <a:ext uri="{FF2B5EF4-FFF2-40B4-BE49-F238E27FC236}">
                <a16:creationId xmlns:a16="http://schemas.microsoft.com/office/drawing/2014/main" id="{454C0EC5-1047-4964-38C1-390CD3D08DF5}"/>
              </a:ext>
            </a:extLst>
          </p:cNvPr>
          <p:cNvSpPr/>
          <p:nvPr/>
        </p:nvSpPr>
        <p:spPr>
          <a:xfrm>
            <a:off x="1701957" y="3846414"/>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5" name="Freeform 23">
            <a:extLst>
              <a:ext uri="{FF2B5EF4-FFF2-40B4-BE49-F238E27FC236}">
                <a16:creationId xmlns:a16="http://schemas.microsoft.com/office/drawing/2014/main" id="{FCA18312-F4E0-775E-5670-DC33EAEF84F3}"/>
              </a:ext>
            </a:extLst>
          </p:cNvPr>
          <p:cNvSpPr/>
          <p:nvPr/>
        </p:nvSpPr>
        <p:spPr>
          <a:xfrm flipH="1">
            <a:off x="2595912" y="3069874"/>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16" name="Freeform 44">
            <a:extLst>
              <a:ext uri="{FF2B5EF4-FFF2-40B4-BE49-F238E27FC236}">
                <a16:creationId xmlns:a16="http://schemas.microsoft.com/office/drawing/2014/main" id="{4E768682-A79C-E5AF-2766-1262EE023C29}"/>
              </a:ext>
            </a:extLst>
          </p:cNvPr>
          <p:cNvSpPr/>
          <p:nvPr/>
        </p:nvSpPr>
        <p:spPr>
          <a:xfrm>
            <a:off x="3127090" y="3153839"/>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7" name="Freeform 44">
            <a:extLst>
              <a:ext uri="{FF2B5EF4-FFF2-40B4-BE49-F238E27FC236}">
                <a16:creationId xmlns:a16="http://schemas.microsoft.com/office/drawing/2014/main" id="{A9D7AA2E-0401-F2A6-6D4F-D9F7998F8A8E}"/>
              </a:ext>
            </a:extLst>
          </p:cNvPr>
          <p:cNvSpPr/>
          <p:nvPr/>
        </p:nvSpPr>
        <p:spPr>
          <a:xfrm>
            <a:off x="4607742" y="3047051"/>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8" name="Freeform 44">
            <a:extLst>
              <a:ext uri="{FF2B5EF4-FFF2-40B4-BE49-F238E27FC236}">
                <a16:creationId xmlns:a16="http://schemas.microsoft.com/office/drawing/2014/main" id="{B16BF74F-30CB-DC7D-693A-0A94B6BEC9E4}"/>
              </a:ext>
            </a:extLst>
          </p:cNvPr>
          <p:cNvSpPr/>
          <p:nvPr/>
        </p:nvSpPr>
        <p:spPr>
          <a:xfrm>
            <a:off x="4760777" y="3854945"/>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9" name="Freeform 23">
            <a:extLst>
              <a:ext uri="{FF2B5EF4-FFF2-40B4-BE49-F238E27FC236}">
                <a16:creationId xmlns:a16="http://schemas.microsoft.com/office/drawing/2014/main" id="{7CDA8C60-7AC4-E03B-950B-7EB8116A433D}"/>
              </a:ext>
            </a:extLst>
          </p:cNvPr>
          <p:cNvSpPr/>
          <p:nvPr/>
        </p:nvSpPr>
        <p:spPr>
          <a:xfrm flipH="1">
            <a:off x="7417928" y="2604597"/>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20" name="Freeform 23">
            <a:extLst>
              <a:ext uri="{FF2B5EF4-FFF2-40B4-BE49-F238E27FC236}">
                <a16:creationId xmlns:a16="http://schemas.microsoft.com/office/drawing/2014/main" id="{8A355F2A-1BCA-BB34-50AA-78041CAF8896}"/>
              </a:ext>
            </a:extLst>
          </p:cNvPr>
          <p:cNvSpPr/>
          <p:nvPr/>
        </p:nvSpPr>
        <p:spPr>
          <a:xfrm flipH="1">
            <a:off x="7315728" y="3131218"/>
            <a:ext cx="163658" cy="245437"/>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21" name="Group 7">
            <a:extLst>
              <a:ext uri="{FF2B5EF4-FFF2-40B4-BE49-F238E27FC236}">
                <a16:creationId xmlns:a16="http://schemas.microsoft.com/office/drawing/2014/main" id="{078CE3A3-90B6-A183-DD42-CBBEDF2EBC75}"/>
              </a:ext>
            </a:extLst>
          </p:cNvPr>
          <p:cNvGrpSpPr/>
          <p:nvPr/>
        </p:nvGrpSpPr>
        <p:grpSpPr>
          <a:xfrm>
            <a:off x="4291007" y="4315670"/>
            <a:ext cx="208081" cy="224079"/>
            <a:chOff x="0" y="0"/>
            <a:chExt cx="3741232" cy="3821539"/>
          </a:xfrm>
        </p:grpSpPr>
        <p:sp>
          <p:nvSpPr>
            <p:cNvPr id="122" name="Freeform 8">
              <a:extLst>
                <a:ext uri="{FF2B5EF4-FFF2-40B4-BE49-F238E27FC236}">
                  <a16:creationId xmlns:a16="http://schemas.microsoft.com/office/drawing/2014/main" id="{26B43887-8C89-3A42-6023-3E45E73E63D3}"/>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23" name="Freeform 9">
              <a:extLst>
                <a:ext uri="{FF2B5EF4-FFF2-40B4-BE49-F238E27FC236}">
                  <a16:creationId xmlns:a16="http://schemas.microsoft.com/office/drawing/2014/main" id="{7931C4F7-4E9D-8718-8081-F9397123A314}"/>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124" name="Group 10">
              <a:extLst>
                <a:ext uri="{FF2B5EF4-FFF2-40B4-BE49-F238E27FC236}">
                  <a16:creationId xmlns:a16="http://schemas.microsoft.com/office/drawing/2014/main" id="{A0505FC0-9CE0-AA53-1FBE-FE1237F8A41A}"/>
                </a:ext>
              </a:extLst>
            </p:cNvPr>
            <p:cNvGrpSpPr/>
            <p:nvPr/>
          </p:nvGrpSpPr>
          <p:grpSpPr>
            <a:xfrm>
              <a:off x="0" y="1810741"/>
              <a:ext cx="852996" cy="852996"/>
              <a:chOff x="0" y="0"/>
              <a:chExt cx="812800" cy="812800"/>
            </a:xfrm>
          </p:grpSpPr>
          <p:sp>
            <p:nvSpPr>
              <p:cNvPr id="128" name="Freeform 11">
                <a:extLst>
                  <a:ext uri="{FF2B5EF4-FFF2-40B4-BE49-F238E27FC236}">
                    <a16:creationId xmlns:a16="http://schemas.microsoft.com/office/drawing/2014/main" id="{E962F075-9103-8309-BD2E-223E80F779A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129" name="TextBox 12">
                <a:extLst>
                  <a:ext uri="{FF2B5EF4-FFF2-40B4-BE49-F238E27FC236}">
                    <a16:creationId xmlns:a16="http://schemas.microsoft.com/office/drawing/2014/main" id="{1E134D8A-CEA8-3EA7-28F6-5125F4ABB242}"/>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125" name="Group 13">
              <a:extLst>
                <a:ext uri="{FF2B5EF4-FFF2-40B4-BE49-F238E27FC236}">
                  <a16:creationId xmlns:a16="http://schemas.microsoft.com/office/drawing/2014/main" id="{79165CE4-A856-1356-271D-46BFD4CA7626}"/>
                </a:ext>
              </a:extLst>
            </p:cNvPr>
            <p:cNvGrpSpPr/>
            <p:nvPr/>
          </p:nvGrpSpPr>
          <p:grpSpPr>
            <a:xfrm>
              <a:off x="2570638" y="270521"/>
              <a:ext cx="583309" cy="583309"/>
              <a:chOff x="0" y="0"/>
              <a:chExt cx="812800" cy="812800"/>
            </a:xfrm>
          </p:grpSpPr>
          <p:sp>
            <p:nvSpPr>
              <p:cNvPr id="126" name="Freeform 14">
                <a:extLst>
                  <a:ext uri="{FF2B5EF4-FFF2-40B4-BE49-F238E27FC236}">
                    <a16:creationId xmlns:a16="http://schemas.microsoft.com/office/drawing/2014/main" id="{C86024DC-2123-4D3F-657F-C783706D8DF9}"/>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127" name="TextBox 15">
                <a:extLst>
                  <a:ext uri="{FF2B5EF4-FFF2-40B4-BE49-F238E27FC236}">
                    <a16:creationId xmlns:a16="http://schemas.microsoft.com/office/drawing/2014/main" id="{80170048-AA9E-9B8E-01CD-1FA8915373F5}"/>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130" name="Freeform 44">
            <a:extLst>
              <a:ext uri="{FF2B5EF4-FFF2-40B4-BE49-F238E27FC236}">
                <a16:creationId xmlns:a16="http://schemas.microsoft.com/office/drawing/2014/main" id="{748742A7-C227-29AF-082C-315C63C2C9DE}"/>
              </a:ext>
            </a:extLst>
          </p:cNvPr>
          <p:cNvSpPr/>
          <p:nvPr/>
        </p:nvSpPr>
        <p:spPr>
          <a:xfrm>
            <a:off x="3295962" y="4860199"/>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1" name="Freeform 44">
            <a:extLst>
              <a:ext uri="{FF2B5EF4-FFF2-40B4-BE49-F238E27FC236}">
                <a16:creationId xmlns:a16="http://schemas.microsoft.com/office/drawing/2014/main" id="{437FEE4B-4E3B-DB7E-6A66-CA3805DA45CC}"/>
              </a:ext>
            </a:extLst>
          </p:cNvPr>
          <p:cNvSpPr/>
          <p:nvPr/>
        </p:nvSpPr>
        <p:spPr>
          <a:xfrm>
            <a:off x="4619092" y="4862442"/>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2" name="Freeform 44">
            <a:extLst>
              <a:ext uri="{FF2B5EF4-FFF2-40B4-BE49-F238E27FC236}">
                <a16:creationId xmlns:a16="http://schemas.microsoft.com/office/drawing/2014/main" id="{C03A9E3A-801A-FF97-B988-48457172CAE6}"/>
              </a:ext>
            </a:extLst>
          </p:cNvPr>
          <p:cNvSpPr/>
          <p:nvPr/>
        </p:nvSpPr>
        <p:spPr>
          <a:xfrm>
            <a:off x="4723132" y="5441908"/>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3" name="Freeform 44">
            <a:extLst>
              <a:ext uri="{FF2B5EF4-FFF2-40B4-BE49-F238E27FC236}">
                <a16:creationId xmlns:a16="http://schemas.microsoft.com/office/drawing/2014/main" id="{52933E0C-B3E9-54AA-A584-8F499D8B04A4}"/>
              </a:ext>
            </a:extLst>
          </p:cNvPr>
          <p:cNvSpPr/>
          <p:nvPr/>
        </p:nvSpPr>
        <p:spPr>
          <a:xfrm>
            <a:off x="1734253" y="5441907"/>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4" name="Freeform 44">
            <a:extLst>
              <a:ext uri="{FF2B5EF4-FFF2-40B4-BE49-F238E27FC236}">
                <a16:creationId xmlns:a16="http://schemas.microsoft.com/office/drawing/2014/main" id="{D080A6C0-D2BA-4A6B-F493-4FADED6454D5}"/>
              </a:ext>
            </a:extLst>
          </p:cNvPr>
          <p:cNvSpPr/>
          <p:nvPr/>
        </p:nvSpPr>
        <p:spPr>
          <a:xfrm>
            <a:off x="1526172" y="4776805"/>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5" name="Freeform 44">
            <a:extLst>
              <a:ext uri="{FF2B5EF4-FFF2-40B4-BE49-F238E27FC236}">
                <a16:creationId xmlns:a16="http://schemas.microsoft.com/office/drawing/2014/main" id="{1D498E33-FE08-C9E4-1CA5-9F099F1EE381}"/>
              </a:ext>
            </a:extLst>
          </p:cNvPr>
          <p:cNvSpPr/>
          <p:nvPr/>
        </p:nvSpPr>
        <p:spPr>
          <a:xfrm>
            <a:off x="6162049" y="4783981"/>
            <a:ext cx="208081" cy="156921"/>
          </a:xfrm>
          <a:prstGeom prst="rect">
            <a:avLst/>
          </a:pr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Tree>
    <p:extLst>
      <p:ext uri="{BB962C8B-B14F-4D97-AF65-F5344CB8AC3E}">
        <p14:creationId xmlns:p14="http://schemas.microsoft.com/office/powerpoint/2010/main" val="10100992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45C485-8E6B-C2C2-3099-C562F3D04AD2}"/>
            </a:ext>
          </a:extLst>
        </p:cNvPr>
        <p:cNvGrpSpPr/>
        <p:nvPr/>
      </p:nvGrpSpPr>
      <p:grpSpPr>
        <a:xfrm>
          <a:off x="0" y="0"/>
          <a:ext cx="0" cy="0"/>
          <a:chOff x="0" y="0"/>
          <a:chExt cx="0" cy="0"/>
        </a:xfrm>
      </p:grpSpPr>
      <p:pic>
        <p:nvPicPr>
          <p:cNvPr id="89" name="Picture 88" descr="A white calendar with blue lines&#10;&#10;AI-generated content may be incorrect.">
            <a:extLst>
              <a:ext uri="{FF2B5EF4-FFF2-40B4-BE49-F238E27FC236}">
                <a16:creationId xmlns:a16="http://schemas.microsoft.com/office/drawing/2014/main" id="{540A2C59-C57D-17C0-2339-5771E7E9A347}"/>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971" y="0"/>
            <a:ext cx="9906000" cy="6858000"/>
          </a:xfrm>
          <a:prstGeom prst="rect">
            <a:avLst/>
          </a:prstGeom>
        </p:spPr>
      </p:pic>
      <p:sp>
        <p:nvSpPr>
          <p:cNvPr id="8" name="TextBox 7">
            <a:extLst>
              <a:ext uri="{FF2B5EF4-FFF2-40B4-BE49-F238E27FC236}">
                <a16:creationId xmlns:a16="http://schemas.microsoft.com/office/drawing/2014/main" id="{D11E53F2-7E65-60FD-A016-48E062CBB56A}"/>
              </a:ext>
            </a:extLst>
          </p:cNvPr>
          <p:cNvSpPr txBox="1"/>
          <p:nvPr/>
        </p:nvSpPr>
        <p:spPr>
          <a:xfrm>
            <a:off x="802257" y="945971"/>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50" name="TextBox 42">
            <a:extLst>
              <a:ext uri="{FF2B5EF4-FFF2-40B4-BE49-F238E27FC236}">
                <a16:creationId xmlns:a16="http://schemas.microsoft.com/office/drawing/2014/main" id="{5A163E84-9E51-877C-886B-BFA0E740FE42}"/>
              </a:ext>
            </a:extLst>
          </p:cNvPr>
          <p:cNvSpPr txBox="1"/>
          <p:nvPr/>
        </p:nvSpPr>
        <p:spPr>
          <a:xfrm>
            <a:off x="3872698" y="5557949"/>
            <a:ext cx="440521" cy="209345"/>
          </a:xfrm>
          <a:prstGeom prst="rect">
            <a:avLst/>
          </a:prstGeom>
        </p:spPr>
        <p:txBody>
          <a:bodyPr lIns="27376" tIns="27376" rIns="27376" bIns="27376" rtlCol="0" anchor="ctr"/>
          <a:lstStyle/>
          <a:p>
            <a:pPr algn="ctr">
              <a:lnSpc>
                <a:spcPts val="1959"/>
              </a:lnSpc>
            </a:pPr>
            <a:endParaRPr/>
          </a:p>
        </p:txBody>
      </p:sp>
      <p:sp>
        <p:nvSpPr>
          <p:cNvPr id="29" name="TextBox 28">
            <a:extLst>
              <a:ext uri="{FF2B5EF4-FFF2-40B4-BE49-F238E27FC236}">
                <a16:creationId xmlns:a16="http://schemas.microsoft.com/office/drawing/2014/main" id="{86E861D5-8519-B217-F21D-D1452D65436D}"/>
              </a:ext>
            </a:extLst>
          </p:cNvPr>
          <p:cNvSpPr txBox="1"/>
          <p:nvPr/>
        </p:nvSpPr>
        <p:spPr>
          <a:xfrm>
            <a:off x="828589" y="2662853"/>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0" name="TextBox 29">
            <a:extLst>
              <a:ext uri="{FF2B5EF4-FFF2-40B4-BE49-F238E27FC236}">
                <a16:creationId xmlns:a16="http://schemas.microsoft.com/office/drawing/2014/main" id="{2E7595C7-E972-6053-4255-05DD7E00ECDC}"/>
              </a:ext>
            </a:extLst>
          </p:cNvPr>
          <p:cNvSpPr txBox="1"/>
          <p:nvPr/>
        </p:nvSpPr>
        <p:spPr>
          <a:xfrm>
            <a:off x="808663" y="4269246"/>
            <a:ext cx="668177" cy="1338828"/>
          </a:xfrm>
          <a:prstGeom prst="rect">
            <a:avLst/>
          </a:prstGeom>
          <a:noFill/>
        </p:spPr>
        <p:txBody>
          <a:bodyPr wrap="square">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One</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Option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Two</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Sides</a:t>
            </a:r>
          </a:p>
          <a:p>
            <a:pPr marL="0" marR="0" lvl="0" indent="0" algn="r" defTabSz="914400" rtl="0" eaLnBrk="1" fontAlgn="auto" latinLnBrk="0" hangingPunct="1">
              <a:lnSpc>
                <a:spcPct val="100000"/>
              </a:lnSpc>
              <a:spcBef>
                <a:spcPts val="0"/>
              </a:spcBef>
              <a:spcAft>
                <a:spcPts val="0"/>
              </a:spcAft>
              <a:buClrTx/>
              <a:buSzTx/>
              <a:buFontTx/>
              <a:buNone/>
              <a:tabLst/>
              <a:defRPr/>
            </a:pPr>
            <a:endParaRPr lang="en-GB" sz="900" b="1">
              <a:solidFill>
                <a:prstClr val="black"/>
              </a:solidFill>
              <a:latin typeface="Century Gothic" panose="020B050202020202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900" b="1" i="0" u="none" strike="noStrike" kern="1200" cap="none" spc="0" normalizeH="0" baseline="0" noProof="0">
                <a:ln>
                  <a:noFill/>
                </a:ln>
                <a:solidFill>
                  <a:prstClr val="black"/>
                </a:solidFill>
                <a:effectLst/>
                <a:uLnTx/>
                <a:uFillTx/>
                <a:latin typeface="Century Gothic" panose="020B0502020202020204" pitchFamily="34" charset="0"/>
              </a:rPr>
              <a:t>Dessert</a:t>
            </a:r>
          </a:p>
        </p:txBody>
      </p:sp>
      <p:sp>
        <p:nvSpPr>
          <p:cNvPr id="33" name="TextBox 32">
            <a:extLst>
              <a:ext uri="{FF2B5EF4-FFF2-40B4-BE49-F238E27FC236}">
                <a16:creationId xmlns:a16="http://schemas.microsoft.com/office/drawing/2014/main" id="{AE24BE20-203D-CBE5-7440-5143B4659A3D}"/>
              </a:ext>
            </a:extLst>
          </p:cNvPr>
          <p:cNvSpPr txBox="1"/>
          <p:nvPr/>
        </p:nvSpPr>
        <p:spPr>
          <a:xfrm>
            <a:off x="1419246" y="5865167"/>
            <a:ext cx="8031684" cy="215444"/>
          </a:xfrm>
          <a:prstGeom prst="rect">
            <a:avLst/>
          </a:prstGeom>
          <a:noFill/>
        </p:spPr>
        <p:txBody>
          <a:bodyPr wrap="square" rtlCol="0">
            <a:spAutoFit/>
          </a:bodyPr>
          <a:lstStyle/>
          <a:p>
            <a:r>
              <a:rPr lang="en-GB" sz="800" dirty="0">
                <a:latin typeface="Century Gothic" panose="020B0502020202020204" pitchFamily="34" charset="0"/>
              </a:rPr>
              <a:t>Jacket Potatoes with a choice of fillings, Salad Bar, Freshly Baked Bread, Fresh Fruit, Yoghurt</a:t>
            </a:r>
            <a:endParaRPr lang="en-GB" sz="800" b="1" dirty="0">
              <a:latin typeface="Century Gothic" panose="020B0502020202020204" pitchFamily="34" charset="0"/>
            </a:endParaRPr>
          </a:p>
        </p:txBody>
      </p:sp>
      <p:sp>
        <p:nvSpPr>
          <p:cNvPr id="26" name="Freeform 23">
            <a:extLst>
              <a:ext uri="{FF2B5EF4-FFF2-40B4-BE49-F238E27FC236}">
                <a16:creationId xmlns:a16="http://schemas.microsoft.com/office/drawing/2014/main" id="{2AD5C3DD-AAA4-6988-22A4-B684EF43A062}"/>
              </a:ext>
            </a:extLst>
          </p:cNvPr>
          <p:cNvSpPr/>
          <p:nvPr/>
        </p:nvSpPr>
        <p:spPr>
          <a:xfrm flipH="1">
            <a:off x="9319042" y="1696004"/>
            <a:ext cx="297397" cy="446004"/>
          </a:xfrm>
          <a:custGeom>
            <a:avLst/>
            <a:gdLst/>
            <a:ahLst/>
            <a:cxnLst/>
            <a:rect l="l" t="t" r="r" b="b"/>
            <a:pathLst>
              <a:path w="424791" h="647188">
                <a:moveTo>
                  <a:pt x="424791" y="0"/>
                </a:moveTo>
                <a:lnTo>
                  <a:pt x="0" y="0"/>
                </a:lnTo>
                <a:lnTo>
                  <a:pt x="0" y="647189"/>
                </a:lnTo>
                <a:lnTo>
                  <a:pt x="424791" y="647189"/>
                </a:lnTo>
                <a:lnTo>
                  <a:pt x="424791"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27" name="Freeform 44">
            <a:extLst>
              <a:ext uri="{FF2B5EF4-FFF2-40B4-BE49-F238E27FC236}">
                <a16:creationId xmlns:a16="http://schemas.microsoft.com/office/drawing/2014/main" id="{8B760A15-0F77-5D56-D325-86A4757FF1E3}"/>
              </a:ext>
            </a:extLst>
          </p:cNvPr>
          <p:cNvSpPr/>
          <p:nvPr/>
        </p:nvSpPr>
        <p:spPr>
          <a:xfrm>
            <a:off x="9295038" y="2802212"/>
            <a:ext cx="328419" cy="247672"/>
          </a:xfrm>
          <a:prstGeom prst="rect">
            <a:avLst/>
          </a:pr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31" name="Group 7">
            <a:extLst>
              <a:ext uri="{FF2B5EF4-FFF2-40B4-BE49-F238E27FC236}">
                <a16:creationId xmlns:a16="http://schemas.microsoft.com/office/drawing/2014/main" id="{63FBEFD5-6FA0-537C-DC63-7E06B5803CA0}"/>
              </a:ext>
            </a:extLst>
          </p:cNvPr>
          <p:cNvGrpSpPr/>
          <p:nvPr/>
        </p:nvGrpSpPr>
        <p:grpSpPr>
          <a:xfrm>
            <a:off x="9295038" y="3600654"/>
            <a:ext cx="328419" cy="353669"/>
            <a:chOff x="0" y="0"/>
            <a:chExt cx="3741232" cy="3821539"/>
          </a:xfrm>
        </p:grpSpPr>
        <p:sp>
          <p:nvSpPr>
            <p:cNvPr id="32" name="Freeform 8">
              <a:extLst>
                <a:ext uri="{FF2B5EF4-FFF2-40B4-BE49-F238E27FC236}">
                  <a16:creationId xmlns:a16="http://schemas.microsoft.com/office/drawing/2014/main" id="{84EBAA76-3C8B-4CE0-DCAC-8DC6D975B3F3}"/>
                </a:ext>
              </a:extLst>
            </p:cNvPr>
            <p:cNvSpPr/>
            <p:nvPr/>
          </p:nvSpPr>
          <p:spPr>
            <a:xfrm>
              <a:off x="608333" y="853829"/>
              <a:ext cx="3132899" cy="2967710"/>
            </a:xfrm>
            <a:custGeom>
              <a:avLst/>
              <a:gdLst/>
              <a:ahLst/>
              <a:cxnLst/>
              <a:rect l="l" t="t" r="r" b="b"/>
              <a:pathLst>
                <a:path w="3132899" h="2967710">
                  <a:moveTo>
                    <a:pt x="0" y="0"/>
                  </a:moveTo>
                  <a:lnTo>
                    <a:pt x="3132899" y="0"/>
                  </a:lnTo>
                  <a:lnTo>
                    <a:pt x="3132899" y="2967710"/>
                  </a:lnTo>
                  <a:lnTo>
                    <a:pt x="0" y="296771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35" name="Freeform 9">
              <a:extLst>
                <a:ext uri="{FF2B5EF4-FFF2-40B4-BE49-F238E27FC236}">
                  <a16:creationId xmlns:a16="http://schemas.microsoft.com/office/drawing/2014/main" id="{4D2270EE-A20E-BC4D-58E8-D91B84D154DE}"/>
                </a:ext>
              </a:extLst>
            </p:cNvPr>
            <p:cNvSpPr/>
            <p:nvPr/>
          </p:nvSpPr>
          <p:spPr>
            <a:xfrm rot="10078272">
              <a:off x="621769" y="184916"/>
              <a:ext cx="1971350" cy="1867406"/>
            </a:xfrm>
            <a:custGeom>
              <a:avLst/>
              <a:gdLst/>
              <a:ahLst/>
              <a:cxnLst/>
              <a:rect l="l" t="t" r="r" b="b"/>
              <a:pathLst>
                <a:path w="1971350" h="1867406">
                  <a:moveTo>
                    <a:pt x="0" y="0"/>
                  </a:moveTo>
                  <a:lnTo>
                    <a:pt x="1971350" y="0"/>
                  </a:lnTo>
                  <a:lnTo>
                    <a:pt x="1971350" y="1867406"/>
                  </a:lnTo>
                  <a:lnTo>
                    <a:pt x="0" y="186740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nvGrpSpPr>
            <p:cNvPr id="36" name="Group 10">
              <a:extLst>
                <a:ext uri="{FF2B5EF4-FFF2-40B4-BE49-F238E27FC236}">
                  <a16:creationId xmlns:a16="http://schemas.microsoft.com/office/drawing/2014/main" id="{8488C202-DF65-48FF-F9C7-6CF8C96462C7}"/>
                </a:ext>
              </a:extLst>
            </p:cNvPr>
            <p:cNvGrpSpPr/>
            <p:nvPr/>
          </p:nvGrpSpPr>
          <p:grpSpPr>
            <a:xfrm>
              <a:off x="0" y="1810741"/>
              <a:ext cx="852996" cy="852996"/>
              <a:chOff x="0" y="0"/>
              <a:chExt cx="812800" cy="812800"/>
            </a:xfrm>
          </p:grpSpPr>
          <p:sp>
            <p:nvSpPr>
              <p:cNvPr id="80" name="Freeform 11">
                <a:extLst>
                  <a:ext uri="{FF2B5EF4-FFF2-40B4-BE49-F238E27FC236}">
                    <a16:creationId xmlns:a16="http://schemas.microsoft.com/office/drawing/2014/main" id="{05425E22-15ED-D881-3B76-FC31882361B6}"/>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44A03"/>
              </a:solidFill>
            </p:spPr>
            <p:txBody>
              <a:bodyPr/>
              <a:lstStyle/>
              <a:p>
                <a:endParaRPr lang="en-GB"/>
              </a:p>
            </p:txBody>
          </p:sp>
          <p:sp>
            <p:nvSpPr>
              <p:cNvPr id="81" name="TextBox 12">
                <a:extLst>
                  <a:ext uri="{FF2B5EF4-FFF2-40B4-BE49-F238E27FC236}">
                    <a16:creationId xmlns:a16="http://schemas.microsoft.com/office/drawing/2014/main" id="{4DC1E65B-C142-16C3-53D6-5C3440187386}"/>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nvGrpSpPr>
            <p:cNvPr id="37" name="Group 13">
              <a:extLst>
                <a:ext uri="{FF2B5EF4-FFF2-40B4-BE49-F238E27FC236}">
                  <a16:creationId xmlns:a16="http://schemas.microsoft.com/office/drawing/2014/main" id="{4F975451-6D84-893D-9D64-06114565FFF0}"/>
                </a:ext>
              </a:extLst>
            </p:cNvPr>
            <p:cNvGrpSpPr/>
            <p:nvPr/>
          </p:nvGrpSpPr>
          <p:grpSpPr>
            <a:xfrm>
              <a:off x="2570638" y="270521"/>
              <a:ext cx="583309" cy="583309"/>
              <a:chOff x="0" y="0"/>
              <a:chExt cx="812800" cy="812800"/>
            </a:xfrm>
          </p:grpSpPr>
          <p:sp>
            <p:nvSpPr>
              <p:cNvPr id="78" name="Freeform 14">
                <a:extLst>
                  <a:ext uri="{FF2B5EF4-FFF2-40B4-BE49-F238E27FC236}">
                    <a16:creationId xmlns:a16="http://schemas.microsoft.com/office/drawing/2014/main" id="{55DC92A4-2EEC-EFAC-D705-FDC371836A47}"/>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E6721F"/>
              </a:solidFill>
            </p:spPr>
            <p:txBody>
              <a:bodyPr/>
              <a:lstStyle/>
              <a:p>
                <a:endParaRPr lang="en-GB"/>
              </a:p>
            </p:txBody>
          </p:sp>
          <p:sp>
            <p:nvSpPr>
              <p:cNvPr id="79" name="TextBox 15">
                <a:extLst>
                  <a:ext uri="{FF2B5EF4-FFF2-40B4-BE49-F238E27FC236}">
                    <a16:creationId xmlns:a16="http://schemas.microsoft.com/office/drawing/2014/main" id="{EC2245AD-785A-146B-0F6D-85AD289E63AA}"/>
                  </a:ext>
                </a:extLst>
              </p:cNvPr>
              <p:cNvSpPr txBox="1"/>
              <p:nvPr/>
            </p:nvSpPr>
            <p:spPr>
              <a:xfrm>
                <a:off x="76200" y="47625"/>
                <a:ext cx="660400" cy="688975"/>
              </a:xfrm>
              <a:prstGeom prst="rect">
                <a:avLst/>
              </a:prstGeom>
            </p:spPr>
            <p:txBody>
              <a:bodyPr lIns="50800" tIns="50800" rIns="50800" bIns="50800" rtlCol="0" anchor="ctr"/>
              <a:lstStyle/>
              <a:p>
                <a:pPr algn="ctr">
                  <a:lnSpc>
                    <a:spcPts val="1960"/>
                  </a:lnSpc>
                </a:pPr>
                <a:endParaRPr/>
              </a:p>
            </p:txBody>
          </p:sp>
        </p:grpSp>
      </p:grpSp>
      <p:sp>
        <p:nvSpPr>
          <p:cNvPr id="82" name="TextBox 81">
            <a:extLst>
              <a:ext uri="{FF2B5EF4-FFF2-40B4-BE49-F238E27FC236}">
                <a16:creationId xmlns:a16="http://schemas.microsoft.com/office/drawing/2014/main" id="{BE3F8F01-F30C-A814-0F4D-32B4B2799602}"/>
              </a:ext>
            </a:extLst>
          </p:cNvPr>
          <p:cNvSpPr txBox="1"/>
          <p:nvPr/>
        </p:nvSpPr>
        <p:spPr>
          <a:xfrm>
            <a:off x="9160899" y="3971999"/>
            <a:ext cx="596695" cy="461665"/>
          </a:xfrm>
          <a:prstGeom prst="rect">
            <a:avLst/>
          </a:prstGeom>
          <a:noFill/>
        </p:spPr>
        <p:txBody>
          <a:bodyPr wrap="square" rtlCol="0">
            <a:spAutoFit/>
          </a:bodyPr>
          <a:lstStyle/>
          <a:p>
            <a:pPr algn="ctr"/>
            <a:r>
              <a:rPr lang="en-GB" sz="800">
                <a:latin typeface="Century Gothic" panose="020B0502020202020204" pitchFamily="34" charset="0"/>
              </a:rPr>
              <a:t>Added plant protein</a:t>
            </a:r>
            <a:endParaRPr lang="en-GB" sz="800" b="1">
              <a:latin typeface="Century Gothic" panose="020B0502020202020204" pitchFamily="34" charset="0"/>
            </a:endParaRPr>
          </a:p>
        </p:txBody>
      </p:sp>
      <p:sp>
        <p:nvSpPr>
          <p:cNvPr id="83" name="TextBox 82">
            <a:extLst>
              <a:ext uri="{FF2B5EF4-FFF2-40B4-BE49-F238E27FC236}">
                <a16:creationId xmlns:a16="http://schemas.microsoft.com/office/drawing/2014/main" id="{2F066DBD-2233-C07C-3411-8D7F8BAE1AE3}"/>
              </a:ext>
            </a:extLst>
          </p:cNvPr>
          <p:cNvSpPr txBox="1"/>
          <p:nvPr/>
        </p:nvSpPr>
        <p:spPr>
          <a:xfrm>
            <a:off x="9048773" y="2151153"/>
            <a:ext cx="804249" cy="338554"/>
          </a:xfrm>
          <a:prstGeom prst="rect">
            <a:avLst/>
          </a:prstGeom>
          <a:noFill/>
        </p:spPr>
        <p:txBody>
          <a:bodyPr wrap="square" rtlCol="0">
            <a:spAutoFit/>
          </a:bodyPr>
          <a:lstStyle/>
          <a:p>
            <a:pPr algn="ctr"/>
            <a:r>
              <a:rPr lang="en-GB" sz="800">
                <a:latin typeface="Century Gothic" panose="020B0502020202020204" pitchFamily="34" charset="0"/>
              </a:rPr>
              <a:t>Whole </a:t>
            </a:r>
          </a:p>
          <a:p>
            <a:pPr algn="ctr"/>
            <a:r>
              <a:rPr lang="en-GB" sz="800">
                <a:latin typeface="Century Gothic" panose="020B0502020202020204" pitchFamily="34" charset="0"/>
              </a:rPr>
              <a:t>grain</a:t>
            </a:r>
          </a:p>
        </p:txBody>
      </p:sp>
      <p:sp>
        <p:nvSpPr>
          <p:cNvPr id="84" name="TextBox 83">
            <a:extLst>
              <a:ext uri="{FF2B5EF4-FFF2-40B4-BE49-F238E27FC236}">
                <a16:creationId xmlns:a16="http://schemas.microsoft.com/office/drawing/2014/main" id="{851F34E5-730E-54BC-7108-205266DA7A78}"/>
              </a:ext>
            </a:extLst>
          </p:cNvPr>
          <p:cNvSpPr txBox="1"/>
          <p:nvPr/>
        </p:nvSpPr>
        <p:spPr>
          <a:xfrm>
            <a:off x="9063902" y="3041809"/>
            <a:ext cx="804249" cy="338554"/>
          </a:xfrm>
          <a:prstGeom prst="rect">
            <a:avLst/>
          </a:prstGeom>
          <a:noFill/>
        </p:spPr>
        <p:txBody>
          <a:bodyPr wrap="square" rtlCol="0">
            <a:spAutoFit/>
          </a:bodyPr>
          <a:lstStyle/>
          <a:p>
            <a:pPr algn="ctr"/>
            <a:r>
              <a:rPr lang="en-GB" sz="800">
                <a:latin typeface="Century Gothic" panose="020B0502020202020204" pitchFamily="34" charset="0"/>
              </a:rPr>
              <a:t>Plant</a:t>
            </a:r>
          </a:p>
          <a:p>
            <a:pPr algn="ctr"/>
            <a:r>
              <a:rPr lang="en-GB" sz="800">
                <a:latin typeface="Century Gothic" panose="020B0502020202020204" pitchFamily="34" charset="0"/>
              </a:rPr>
              <a:t> based</a:t>
            </a:r>
          </a:p>
        </p:txBody>
      </p:sp>
      <p:sp>
        <p:nvSpPr>
          <p:cNvPr id="28" name="TextBox 27">
            <a:extLst>
              <a:ext uri="{FF2B5EF4-FFF2-40B4-BE49-F238E27FC236}">
                <a16:creationId xmlns:a16="http://schemas.microsoft.com/office/drawing/2014/main" id="{CABE2A2F-9FAD-D19E-121A-645300DBB42B}"/>
              </a:ext>
            </a:extLst>
          </p:cNvPr>
          <p:cNvSpPr txBox="1"/>
          <p:nvPr/>
        </p:nvSpPr>
        <p:spPr>
          <a:xfrm>
            <a:off x="2632812" y="108610"/>
            <a:ext cx="4640376" cy="369332"/>
          </a:xfrm>
          <a:prstGeom prst="rect">
            <a:avLst/>
          </a:prstGeom>
          <a:noFill/>
        </p:spPr>
        <p:txBody>
          <a:bodyPr wrap="square" rtlCol="0">
            <a:spAutoFit/>
          </a:bodyPr>
          <a:lstStyle/>
          <a:p>
            <a:pPr algn="ctr"/>
            <a:r>
              <a:rPr lang="en-GB" b="1" dirty="0">
                <a:latin typeface="Century Gothic" panose="020B0502020202020204" pitchFamily="34" charset="0"/>
              </a:rPr>
              <a:t>AUTUMN WINTER MENU 2026 / 2027</a:t>
            </a:r>
          </a:p>
        </p:txBody>
      </p:sp>
      <p:sp>
        <p:nvSpPr>
          <p:cNvPr id="17" name="TextBox 16">
            <a:extLst>
              <a:ext uri="{FF2B5EF4-FFF2-40B4-BE49-F238E27FC236}">
                <a16:creationId xmlns:a16="http://schemas.microsoft.com/office/drawing/2014/main" id="{7B00E981-03D1-66BF-0825-FA4313793EA0}"/>
              </a:ext>
            </a:extLst>
          </p:cNvPr>
          <p:cNvSpPr txBox="1"/>
          <p:nvPr/>
        </p:nvSpPr>
        <p:spPr>
          <a:xfrm>
            <a:off x="9187858" y="4684942"/>
            <a:ext cx="596696" cy="954107"/>
          </a:xfrm>
          <a:prstGeom prst="rect">
            <a:avLst/>
          </a:prstGeom>
          <a:noFill/>
        </p:spPr>
        <p:txBody>
          <a:bodyPr wrap="square" rtlCol="0">
            <a:spAutoFit/>
          </a:bodyPr>
          <a:lstStyle/>
          <a:p>
            <a:pPr algn="ctr"/>
            <a:r>
              <a:rPr lang="en-GB" sz="800" b="1" dirty="0">
                <a:latin typeface="Century Gothic" panose="020B0502020202020204" pitchFamily="34" charset="0"/>
              </a:rPr>
              <a:t>(VE)</a:t>
            </a:r>
          </a:p>
          <a:p>
            <a:pPr algn="ctr"/>
            <a:r>
              <a:rPr lang="en-GB" sz="800" dirty="0">
                <a:latin typeface="Century Gothic" panose="020B0502020202020204" pitchFamily="34" charset="0"/>
              </a:rPr>
              <a:t>Vegan</a:t>
            </a:r>
          </a:p>
          <a:p>
            <a:pPr algn="ctr"/>
            <a:endParaRPr lang="en-GB" sz="800" dirty="0">
              <a:latin typeface="Century Gothic" panose="020B0502020202020204" pitchFamily="34" charset="0"/>
            </a:endParaRPr>
          </a:p>
          <a:p>
            <a:pPr algn="ctr"/>
            <a:endParaRPr lang="en-GB" sz="800" dirty="0">
              <a:latin typeface="Century Gothic" panose="020B0502020202020204" pitchFamily="34" charset="0"/>
            </a:endParaRPr>
          </a:p>
          <a:p>
            <a:pPr algn="ctr"/>
            <a:endParaRPr lang="en-GB" sz="800" dirty="0">
              <a:latin typeface="Century Gothic" panose="020B0502020202020204" pitchFamily="34" charset="0"/>
            </a:endParaRPr>
          </a:p>
          <a:p>
            <a:pPr algn="ctr"/>
            <a:r>
              <a:rPr lang="en-GB" sz="800" b="1" dirty="0">
                <a:latin typeface="Century Gothic" panose="020B0502020202020204" pitchFamily="34" charset="0"/>
              </a:rPr>
              <a:t>(V)</a:t>
            </a:r>
          </a:p>
          <a:p>
            <a:pPr algn="ctr"/>
            <a:r>
              <a:rPr lang="en-GB" sz="800" dirty="0">
                <a:latin typeface="Century Gothic" panose="020B0502020202020204" pitchFamily="34" charset="0"/>
              </a:rPr>
              <a:t>Veggie</a:t>
            </a:r>
          </a:p>
        </p:txBody>
      </p:sp>
      <p:graphicFrame>
        <p:nvGraphicFramePr>
          <p:cNvPr id="2" name="Table 1">
            <a:extLst>
              <a:ext uri="{FF2B5EF4-FFF2-40B4-BE49-F238E27FC236}">
                <a16:creationId xmlns:a16="http://schemas.microsoft.com/office/drawing/2014/main" id="{EE19007B-75E3-D3F8-12F5-381329B789D6}"/>
              </a:ext>
            </a:extLst>
          </p:cNvPr>
          <p:cNvGraphicFramePr>
            <a:graphicFrameLocks noGrp="1"/>
          </p:cNvGraphicFramePr>
          <p:nvPr>
            <p:extLst>
              <p:ext uri="{D42A27DB-BD31-4B8C-83A1-F6EECF244321}">
                <p14:modId xmlns:p14="http://schemas.microsoft.com/office/powerpoint/2010/main" val="2054935312"/>
              </p:ext>
            </p:extLst>
          </p:nvPr>
        </p:nvGraphicFramePr>
        <p:xfrm>
          <a:off x="1470434" y="808968"/>
          <a:ext cx="7771205" cy="1755515"/>
        </p:xfrm>
        <a:graphic>
          <a:graphicData uri="http://schemas.openxmlformats.org/drawingml/2006/table">
            <a:tbl>
              <a:tblPr firstRow="1" bandRow="1">
                <a:tableStyleId>{5C22544A-7EE6-4342-B048-85BDC9FD1C3A}</a:tableStyleId>
              </a:tblPr>
              <a:tblGrid>
                <a:gridCol w="1554241">
                  <a:extLst>
                    <a:ext uri="{9D8B030D-6E8A-4147-A177-3AD203B41FA5}">
                      <a16:colId xmlns:a16="http://schemas.microsoft.com/office/drawing/2014/main" val="426743384"/>
                    </a:ext>
                  </a:extLst>
                </a:gridCol>
                <a:gridCol w="1554241">
                  <a:extLst>
                    <a:ext uri="{9D8B030D-6E8A-4147-A177-3AD203B41FA5}">
                      <a16:colId xmlns:a16="http://schemas.microsoft.com/office/drawing/2014/main" val="1888228126"/>
                    </a:ext>
                  </a:extLst>
                </a:gridCol>
                <a:gridCol w="1554241">
                  <a:extLst>
                    <a:ext uri="{9D8B030D-6E8A-4147-A177-3AD203B41FA5}">
                      <a16:colId xmlns:a16="http://schemas.microsoft.com/office/drawing/2014/main" val="3470962500"/>
                    </a:ext>
                  </a:extLst>
                </a:gridCol>
                <a:gridCol w="1554241">
                  <a:extLst>
                    <a:ext uri="{9D8B030D-6E8A-4147-A177-3AD203B41FA5}">
                      <a16:colId xmlns:a16="http://schemas.microsoft.com/office/drawing/2014/main" val="3633866263"/>
                    </a:ext>
                  </a:extLst>
                </a:gridCol>
                <a:gridCol w="1554241">
                  <a:extLst>
                    <a:ext uri="{9D8B030D-6E8A-4147-A177-3AD203B41FA5}">
                      <a16:colId xmlns:a16="http://schemas.microsoft.com/office/drawing/2014/main" val="4088356186"/>
                    </a:ext>
                  </a:extLst>
                </a:gridCol>
              </a:tblGrid>
              <a:tr h="4556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solidFill>
                            <a:schemeClr val="tx1"/>
                          </a:solidFill>
                          <a:latin typeface="Century Gothic"/>
                        </a:rPr>
                        <a:t>BB3 </a:t>
                      </a:r>
                      <a:r>
                        <a:rPr lang="en-GB" sz="700" b="0" dirty="0">
                          <a:solidFill>
                            <a:schemeClr val="tx1"/>
                          </a:solidFill>
                          <a:latin typeface="Century Gothic"/>
                        </a:rPr>
                        <a:t>Beetroot and Lentil Burger in a </a:t>
                      </a:r>
                      <a:r>
                        <a:rPr lang="en-GB" sz="700" b="1" dirty="0">
                          <a:solidFill>
                            <a:schemeClr val="tx1"/>
                          </a:solidFill>
                          <a:latin typeface="Century Gothic"/>
                        </a:rPr>
                        <a:t>SD17 </a:t>
                      </a:r>
                      <a:r>
                        <a:rPr lang="en-GB" sz="700" b="0" dirty="0">
                          <a:solidFill>
                            <a:schemeClr val="tx1"/>
                          </a:solidFill>
                          <a:latin typeface="Century Gothic"/>
                        </a:rPr>
                        <a:t>Bun with </a:t>
                      </a:r>
                      <a:r>
                        <a:rPr lang="en-GB" sz="700" b="1" dirty="0">
                          <a:solidFill>
                            <a:schemeClr val="tx1"/>
                          </a:solidFill>
                          <a:latin typeface="Century Gothic"/>
                        </a:rPr>
                        <a:t>SD6 </a:t>
                      </a:r>
                      <a:r>
                        <a:rPr lang="en-GB" sz="700" b="0" dirty="0">
                          <a:solidFill>
                            <a:schemeClr val="tx1"/>
                          </a:solidFill>
                          <a:latin typeface="Century Gothic"/>
                        </a:rPr>
                        <a:t>Potato Wedges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dirty="0">
                        <a:solidFill>
                          <a:schemeClr val="tx1"/>
                        </a:solidFill>
                        <a:latin typeface="Century Gothic"/>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dirty="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700" b="1" dirty="0">
                          <a:solidFill>
                            <a:schemeClr val="tx1"/>
                          </a:solidFill>
                          <a:latin typeface="Century Gothic"/>
                        </a:rPr>
                        <a:t>B52 </a:t>
                      </a:r>
                      <a:r>
                        <a:rPr lang="en-GB" sz="700" b="0" dirty="0">
                          <a:solidFill>
                            <a:schemeClr val="tx1"/>
                          </a:solidFill>
                          <a:latin typeface="Century Gothic"/>
                        </a:rPr>
                        <a:t>Beef Lasagne with </a:t>
                      </a:r>
                      <a:r>
                        <a:rPr lang="en-GB" sz="700" b="1" dirty="0">
                          <a:solidFill>
                            <a:schemeClr val="tx1"/>
                          </a:solidFill>
                          <a:latin typeface="Century Gothic"/>
                        </a:rPr>
                        <a:t>SD50</a:t>
                      </a:r>
                      <a:r>
                        <a:rPr lang="en-GB" sz="700" b="0" dirty="0">
                          <a:solidFill>
                            <a:schemeClr val="tx1"/>
                          </a:solidFill>
                          <a:latin typeface="Century Gothic"/>
                        </a:rPr>
                        <a:t>  Garlic Bread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a:solidFill>
                            <a:schemeClr val="tx1"/>
                          </a:solidFill>
                          <a:latin typeface="Century Gothic"/>
                        </a:rPr>
                        <a:t>C4 C5 </a:t>
                      </a:r>
                      <a:r>
                        <a:rPr lang="en-GB" sz="700" b="0">
                          <a:solidFill>
                            <a:schemeClr val="tx1"/>
                          </a:solidFill>
                          <a:latin typeface="Century Gothic"/>
                        </a:rPr>
                        <a:t>Roast Chicken, </a:t>
                      </a:r>
                      <a:r>
                        <a:rPr lang="en-GB" sz="700" b="1">
                          <a:solidFill>
                            <a:schemeClr val="tx1"/>
                          </a:solidFill>
                          <a:latin typeface="Century Gothic"/>
                        </a:rPr>
                        <a:t>SD40 </a:t>
                      </a:r>
                      <a:r>
                        <a:rPr lang="en-GB" sz="700" b="0">
                          <a:solidFill>
                            <a:schemeClr val="tx1"/>
                          </a:solidFill>
                          <a:latin typeface="Century Gothic"/>
                        </a:rPr>
                        <a:t>Stuffing, </a:t>
                      </a:r>
                      <a:r>
                        <a:rPr lang="en-GB" sz="700" b="1">
                          <a:solidFill>
                            <a:schemeClr val="tx1"/>
                          </a:solidFill>
                          <a:latin typeface="Century Gothic"/>
                        </a:rPr>
                        <a:t>SD82 </a:t>
                      </a:r>
                      <a:r>
                        <a:rPr lang="en-GB" sz="700" b="0">
                          <a:solidFill>
                            <a:schemeClr val="tx1"/>
                          </a:solidFill>
                          <a:latin typeface="Century Gothic"/>
                        </a:rPr>
                        <a:t> Roast Potatoes and </a:t>
                      </a:r>
                      <a:r>
                        <a:rPr lang="en-GB" sz="700" b="1">
                          <a:solidFill>
                            <a:schemeClr val="tx1"/>
                          </a:solidFill>
                          <a:latin typeface="Century Gothic"/>
                        </a:rPr>
                        <a:t>SD118 </a:t>
                      </a:r>
                      <a:r>
                        <a:rPr lang="en-GB" sz="700" b="0">
                          <a:solidFill>
                            <a:schemeClr val="tx1"/>
                          </a:solidFill>
                          <a:latin typeface="Century Gothic"/>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US" sz="700" b="1" i="0" u="none" strike="noStrike" noProof="0" dirty="0">
                          <a:solidFill>
                            <a:schemeClr val="tx1"/>
                          </a:solidFill>
                          <a:latin typeface="Century Gothic"/>
                        </a:rPr>
                        <a:t>C35 </a:t>
                      </a:r>
                      <a:r>
                        <a:rPr lang="en-US" sz="700" b="0" i="0" u="none" strike="noStrike" noProof="0" dirty="0">
                          <a:solidFill>
                            <a:schemeClr val="tx1"/>
                          </a:solidFill>
                          <a:latin typeface="Century Gothic"/>
                        </a:rPr>
                        <a:t>Chicken Tikka Masala with Rice</a:t>
                      </a:r>
                      <a:endParaRPr lang="en-US" sz="700" b="1" i="0" u="none" strike="noStrike" noProof="0" dirty="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solidFill>
                            <a:schemeClr val="tx1"/>
                          </a:solidFill>
                          <a:latin typeface="Century Gothic"/>
                        </a:rPr>
                        <a:t>F6 </a:t>
                      </a:r>
                      <a:r>
                        <a:rPr lang="en-GB" sz="700" b="0" dirty="0">
                          <a:solidFill>
                            <a:schemeClr val="tx1"/>
                          </a:solidFill>
                          <a:latin typeface="Century Gothic"/>
                        </a:rPr>
                        <a:t>Fishfingers or </a:t>
                      </a:r>
                      <a:r>
                        <a:rPr lang="en-GB" sz="700" b="1" dirty="0">
                          <a:solidFill>
                            <a:schemeClr val="tx1"/>
                          </a:solidFill>
                          <a:latin typeface="Century Gothic"/>
                        </a:rPr>
                        <a:t>F1 </a:t>
                      </a:r>
                      <a:r>
                        <a:rPr lang="en-GB" sz="700" b="0" dirty="0">
                          <a:solidFill>
                            <a:schemeClr val="tx1"/>
                          </a:solidFill>
                          <a:latin typeface="Century Gothic"/>
                        </a:rPr>
                        <a:t>Salmon Fishfingers with </a:t>
                      </a:r>
                      <a:r>
                        <a:rPr lang="en-GB" sz="700" b="1" dirty="0">
                          <a:solidFill>
                            <a:schemeClr val="tx1"/>
                          </a:solidFill>
                          <a:latin typeface="Century Gothic"/>
                        </a:rPr>
                        <a:t>SD5 </a:t>
                      </a:r>
                      <a:r>
                        <a:rPr lang="en-GB" sz="700" b="0" dirty="0">
                          <a:solidFill>
                            <a:schemeClr val="tx1"/>
                          </a:solidFill>
                          <a:latin typeface="Century Gothic"/>
                        </a:rPr>
                        <a:t>Chips and </a:t>
                      </a:r>
                      <a:r>
                        <a:rPr lang="en-GB" sz="700" b="1" dirty="0">
                          <a:solidFill>
                            <a:schemeClr val="tx1"/>
                          </a:solidFill>
                          <a:latin typeface="Century Gothic"/>
                        </a:rPr>
                        <a:t>SD14 </a:t>
                      </a:r>
                      <a:r>
                        <a:rPr lang="en-GB" sz="700" b="0" dirty="0">
                          <a:solidFill>
                            <a:schemeClr val="tx1"/>
                          </a:solidFill>
                          <a:latin typeface="Century Gothic"/>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455645">
                <a:tc>
                  <a:txBody>
                    <a:bodyPr/>
                    <a:lstStyle/>
                    <a:p>
                      <a:pPr marL="0" marR="0" lvl="0" indent="0" algn="ctr">
                        <a:lnSpc>
                          <a:spcPct val="100000"/>
                        </a:lnSpc>
                        <a:spcBef>
                          <a:spcPts val="0"/>
                        </a:spcBef>
                        <a:spcAft>
                          <a:spcPts val="0"/>
                        </a:spcAft>
                        <a:buNone/>
                      </a:pPr>
                      <a:r>
                        <a:rPr lang="en-GB" sz="700" b="1" i="0" u="none" strike="noStrike" noProof="0" dirty="0">
                          <a:solidFill>
                            <a:schemeClr val="tx1"/>
                          </a:solidFill>
                          <a:latin typeface="Century Gothic"/>
                        </a:rPr>
                        <a:t>V242 </a:t>
                      </a:r>
                      <a:r>
                        <a:rPr lang="en-GB" sz="700" b="0" i="0" u="none" strike="noStrike" noProof="0" dirty="0">
                          <a:solidFill>
                            <a:schemeClr val="tx1"/>
                          </a:solidFill>
                          <a:latin typeface="Century Gothic"/>
                        </a:rPr>
                        <a:t>Soya Mince Lasagne</a:t>
                      </a:r>
                    </a:p>
                    <a:p>
                      <a:pPr algn="ctr"/>
                      <a:endParaRPr lang="en-GB" sz="700" dirty="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solidFill>
                            <a:schemeClr val="tx1"/>
                          </a:solidFill>
                          <a:latin typeface="Century Gothic"/>
                        </a:rPr>
                        <a:t>V237 V225 </a:t>
                      </a:r>
                      <a:r>
                        <a:rPr lang="en-GB" sz="700" b="0" dirty="0">
                          <a:solidFill>
                            <a:schemeClr val="tx1"/>
                          </a:solidFill>
                          <a:latin typeface="Century Gothic"/>
                        </a:rPr>
                        <a:t>Plant Balls in Tomato Sauce with </a:t>
                      </a:r>
                      <a:r>
                        <a:rPr lang="en-GB" sz="700" b="1" dirty="0">
                          <a:solidFill>
                            <a:schemeClr val="tx1"/>
                          </a:solidFill>
                          <a:latin typeface="Century Gothic"/>
                        </a:rPr>
                        <a:t>SD84</a:t>
                      </a:r>
                      <a:r>
                        <a:rPr lang="en-GB" sz="700" b="0" dirty="0">
                          <a:solidFill>
                            <a:schemeClr val="tx1"/>
                          </a:solidFill>
                          <a:latin typeface="Century Gothic"/>
                        </a:rPr>
                        <a:t> Rice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1">
                          <a:latin typeface="Century Gothic"/>
                        </a:rPr>
                        <a:t>V232 </a:t>
                      </a:r>
                      <a:r>
                        <a:rPr lang="en-GB" sz="700">
                          <a:latin typeface="Century Gothic"/>
                        </a:rPr>
                        <a:t>Vegetarian Wellington with </a:t>
                      </a:r>
                      <a:r>
                        <a:rPr lang="en-GB" sz="700" b="1">
                          <a:latin typeface="Century Gothic"/>
                        </a:rPr>
                        <a:t>SD82 </a:t>
                      </a:r>
                      <a:r>
                        <a:rPr lang="en-GB" sz="700">
                          <a:latin typeface="Century Gothic"/>
                        </a:rPr>
                        <a:t>Roast Potatoes and </a:t>
                      </a:r>
                      <a:r>
                        <a:rPr lang="en-GB" sz="700" b="1">
                          <a:latin typeface="Century Gothic"/>
                        </a:rPr>
                        <a:t>SD118 </a:t>
                      </a:r>
                      <a:r>
                        <a:rPr lang="en-GB" sz="700">
                          <a:latin typeface="Century Gothic"/>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700" b="1" dirty="0">
                          <a:solidFill>
                            <a:schemeClr val="tx1"/>
                          </a:solidFill>
                          <a:latin typeface="Century Gothic"/>
                        </a:rPr>
                        <a:t>V347 </a:t>
                      </a:r>
                      <a:r>
                        <a:rPr lang="en-GB" sz="700" b="0" dirty="0">
                          <a:solidFill>
                            <a:schemeClr val="tx1"/>
                          </a:solidFill>
                          <a:latin typeface="Century Gothic"/>
                        </a:rPr>
                        <a:t>Quorn and Lentil Tikka Masala with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ctr" latinLnBrk="0" hangingPunct="1">
                        <a:lnSpc>
                          <a:spcPct val="100000"/>
                        </a:lnSpc>
                        <a:spcBef>
                          <a:spcPts val="0"/>
                        </a:spcBef>
                        <a:spcAft>
                          <a:spcPts val="0"/>
                        </a:spcAft>
                        <a:buClrTx/>
                        <a:buSzTx/>
                        <a:buFontTx/>
                        <a:buNone/>
                        <a:tabLst/>
                        <a:defRPr/>
                      </a:pPr>
                      <a:r>
                        <a:rPr lang="en-GB" sz="700" b="1" dirty="0">
                          <a:latin typeface="Century Gothic"/>
                        </a:rPr>
                        <a:t>V191 </a:t>
                      </a:r>
                      <a:r>
                        <a:rPr lang="en-GB" sz="700" b="0" dirty="0">
                          <a:latin typeface="Century Gothic"/>
                        </a:rPr>
                        <a:t>Cheese and Bean Pasty with </a:t>
                      </a:r>
                      <a:r>
                        <a:rPr lang="en-GB" sz="700" b="1" dirty="0">
                          <a:latin typeface="Century Gothic"/>
                        </a:rPr>
                        <a:t>SD5 </a:t>
                      </a:r>
                      <a:r>
                        <a:rPr lang="en-GB" sz="700" b="0" dirty="0">
                          <a:latin typeface="Century Gothic"/>
                        </a:rPr>
                        <a:t>Chips and </a:t>
                      </a:r>
                      <a:r>
                        <a:rPr lang="en-GB" sz="700" b="1" dirty="0">
                          <a:latin typeface="Century Gothic"/>
                        </a:rPr>
                        <a:t>SD14 </a:t>
                      </a:r>
                      <a:r>
                        <a:rPr lang="en-GB" sz="700" b="0" dirty="0">
                          <a:latin typeface="Century Gothic"/>
                        </a:rPr>
                        <a:t>Tomato Sauce</a:t>
                      </a:r>
                      <a:endParaRPr lang="en-GB" sz="700" b="0" i="0" u="none" strike="noStrike" noProof="0" dirty="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1938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55645">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latin typeface="Century Gothic"/>
                        </a:rPr>
                        <a:t>D56 </a:t>
                      </a:r>
                      <a:r>
                        <a:rPr lang="en-GB" sz="700" dirty="0">
                          <a:latin typeface="Century Gothic"/>
                        </a:rPr>
                        <a:t>Cheese and Crackers</a:t>
                      </a:r>
                    </a:p>
                    <a:p>
                      <a:pPr algn="ctr"/>
                      <a:endParaRPr lang="en-GB" sz="700" dirty="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700" b="1" dirty="0">
                          <a:latin typeface="Century Gothic"/>
                        </a:rPr>
                        <a:t>D189 </a:t>
                      </a:r>
                      <a:r>
                        <a:rPr lang="en-GB" sz="700" b="0" dirty="0">
                          <a:latin typeface="Century Gothic"/>
                        </a:rPr>
                        <a:t>Apple Cake with </a:t>
                      </a:r>
                      <a:r>
                        <a:rPr lang="en-GB" sz="700" b="1" dirty="0">
                          <a:latin typeface="Century Gothic"/>
                        </a:rPr>
                        <a:t>D2</a:t>
                      </a:r>
                      <a:r>
                        <a:rPr lang="en-GB" sz="700" b="0" dirty="0">
                          <a:latin typeface="Century Gothic"/>
                        </a:rPr>
                        <a:t> Custard</a:t>
                      </a:r>
                      <a:endParaRPr lang="en-US" dirty="0"/>
                    </a:p>
                    <a:p>
                      <a:pPr algn="ctr"/>
                      <a:endParaRPr lang="en-GB" sz="700" dirty="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1">
                          <a:latin typeface="Century Gothic"/>
                        </a:rPr>
                        <a:t>D224 </a:t>
                      </a:r>
                      <a:r>
                        <a:rPr lang="en-GB" sz="700">
                          <a:latin typeface="Century Gothic"/>
                        </a:rPr>
                        <a:t>Fruit Medley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a:latin typeface="Century Gothic"/>
                        </a:rPr>
                        <a:t>D235 </a:t>
                      </a:r>
                      <a:r>
                        <a:rPr lang="en-GB" sz="700">
                          <a:latin typeface="Century Gothic"/>
                        </a:rPr>
                        <a:t>Jelly with Mandarins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700" b="1" dirty="0">
                          <a:latin typeface="Century Gothic"/>
                        </a:rPr>
                        <a:t>D197 </a:t>
                      </a:r>
                      <a:r>
                        <a:rPr lang="en-GB" sz="700" dirty="0">
                          <a:latin typeface="Century Gothic"/>
                        </a:rPr>
                        <a:t>Syrup Sponge with </a:t>
                      </a:r>
                      <a:r>
                        <a:rPr lang="en-GB" sz="700" b="1" dirty="0">
                          <a:latin typeface="Century Gothic"/>
                        </a:rPr>
                        <a:t>D2 </a:t>
                      </a:r>
                      <a:r>
                        <a:rPr lang="en-GB" sz="700" dirty="0">
                          <a:latin typeface="Century Gothic"/>
                        </a:rPr>
                        <a:t>Custard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3" name="Table 2">
            <a:extLst>
              <a:ext uri="{FF2B5EF4-FFF2-40B4-BE49-F238E27FC236}">
                <a16:creationId xmlns:a16="http://schemas.microsoft.com/office/drawing/2014/main" id="{84D99DDF-A696-92F9-8EA3-1913DE013883}"/>
              </a:ext>
            </a:extLst>
          </p:cNvPr>
          <p:cNvGraphicFramePr>
            <a:graphicFrameLocks noGrp="1"/>
          </p:cNvGraphicFramePr>
          <p:nvPr>
            <p:extLst>
              <p:ext uri="{D42A27DB-BD31-4B8C-83A1-F6EECF244321}">
                <p14:modId xmlns:p14="http://schemas.microsoft.com/office/powerpoint/2010/main" val="3570925827"/>
              </p:ext>
            </p:extLst>
          </p:nvPr>
        </p:nvGraphicFramePr>
        <p:xfrm>
          <a:off x="1470433" y="2439342"/>
          <a:ext cx="7716795" cy="1708942"/>
        </p:xfrm>
        <a:graphic>
          <a:graphicData uri="http://schemas.openxmlformats.org/drawingml/2006/table">
            <a:tbl>
              <a:tblPr firstRow="1" bandRow="1">
                <a:tableStyleId>{5C22544A-7EE6-4342-B048-85BDC9FD1C3A}</a:tableStyleId>
              </a:tblPr>
              <a:tblGrid>
                <a:gridCol w="1543359">
                  <a:extLst>
                    <a:ext uri="{9D8B030D-6E8A-4147-A177-3AD203B41FA5}">
                      <a16:colId xmlns:a16="http://schemas.microsoft.com/office/drawing/2014/main" val="426743384"/>
                    </a:ext>
                  </a:extLst>
                </a:gridCol>
                <a:gridCol w="1543359">
                  <a:extLst>
                    <a:ext uri="{9D8B030D-6E8A-4147-A177-3AD203B41FA5}">
                      <a16:colId xmlns:a16="http://schemas.microsoft.com/office/drawing/2014/main" val="1888228126"/>
                    </a:ext>
                  </a:extLst>
                </a:gridCol>
                <a:gridCol w="1560185">
                  <a:extLst>
                    <a:ext uri="{9D8B030D-6E8A-4147-A177-3AD203B41FA5}">
                      <a16:colId xmlns:a16="http://schemas.microsoft.com/office/drawing/2014/main" val="3470962500"/>
                    </a:ext>
                  </a:extLst>
                </a:gridCol>
                <a:gridCol w="1526533">
                  <a:extLst>
                    <a:ext uri="{9D8B030D-6E8A-4147-A177-3AD203B41FA5}">
                      <a16:colId xmlns:a16="http://schemas.microsoft.com/office/drawing/2014/main" val="3633866263"/>
                    </a:ext>
                  </a:extLst>
                </a:gridCol>
                <a:gridCol w="1543359">
                  <a:extLst>
                    <a:ext uri="{9D8B030D-6E8A-4147-A177-3AD203B41FA5}">
                      <a16:colId xmlns:a16="http://schemas.microsoft.com/office/drawing/2014/main" val="4088356186"/>
                    </a:ext>
                  </a:extLst>
                </a:gridCol>
              </a:tblGrid>
              <a:tr h="489803">
                <a:tc>
                  <a:txBody>
                    <a:bodyPr/>
                    <a:lstStyle/>
                    <a:p>
                      <a:pPr algn="ctr"/>
                      <a:r>
                        <a:rPr lang="en-GB" sz="700" b="1" dirty="0">
                          <a:solidFill>
                            <a:schemeClr val="tx1"/>
                          </a:solidFill>
                          <a:latin typeface="Century Gothic"/>
                        </a:rPr>
                        <a:t>V346 </a:t>
                      </a:r>
                      <a:r>
                        <a:rPr lang="en-GB" sz="700" b="0" dirty="0">
                          <a:solidFill>
                            <a:schemeClr val="tx1"/>
                          </a:solidFill>
                          <a:latin typeface="Century Gothic"/>
                        </a:rPr>
                        <a:t>Classic Cheese and Tomato Pizza with </a:t>
                      </a:r>
                      <a:r>
                        <a:rPr lang="en-GB" sz="700" b="1" dirty="0">
                          <a:solidFill>
                            <a:schemeClr val="tx1"/>
                          </a:solidFill>
                          <a:latin typeface="Century Gothic"/>
                        </a:rPr>
                        <a:t>SD6 </a:t>
                      </a:r>
                      <a:r>
                        <a:rPr lang="en-GB" sz="700" b="0" dirty="0">
                          <a:solidFill>
                            <a:schemeClr val="tx1"/>
                          </a:solidFill>
                          <a:latin typeface="Century Gothic"/>
                        </a:rPr>
                        <a:t>Wedges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solidFill>
                            <a:schemeClr val="tx1"/>
                          </a:solidFill>
                          <a:latin typeface="Century Gothic"/>
                        </a:rPr>
                        <a:t>SD8 </a:t>
                      </a:r>
                      <a:r>
                        <a:rPr lang="en-GB" sz="700" b="0" dirty="0">
                          <a:solidFill>
                            <a:schemeClr val="tx1"/>
                          </a:solidFill>
                          <a:latin typeface="Century Gothic"/>
                        </a:rPr>
                        <a:t>Spaghetti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solidFill>
                            <a:schemeClr val="tx1"/>
                          </a:solidFill>
                          <a:latin typeface="Century Gothic"/>
                        </a:rPr>
                        <a:t>B48 </a:t>
                      </a:r>
                      <a:r>
                        <a:rPr lang="en-GB" sz="700" b="0" dirty="0">
                          <a:solidFill>
                            <a:schemeClr val="tx1"/>
                          </a:solidFill>
                          <a:latin typeface="Century Gothic"/>
                        </a:rPr>
                        <a:t>Bolognaise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rtl="0" eaLnBrk="1" fontAlgn="auto" latinLnBrk="0" hangingPunct="1">
                        <a:lnSpc>
                          <a:spcPct val="100000"/>
                        </a:lnSpc>
                        <a:spcBef>
                          <a:spcPts val="0"/>
                        </a:spcBef>
                        <a:spcAft>
                          <a:spcPts val="0"/>
                        </a:spcAft>
                        <a:buClrTx/>
                        <a:buSzTx/>
                        <a:buFontTx/>
                        <a:buNone/>
                      </a:pPr>
                      <a:endParaRPr lang="en-GB" sz="700" b="0" dirty="0">
                        <a:solidFill>
                          <a:schemeClr val="tx1"/>
                        </a:solidFill>
                        <a:latin typeface="Century Gothic"/>
                      </a:endParaRPr>
                    </a:p>
                    <a:p>
                      <a:pPr marL="0" marR="0" lvl="0" indent="0" algn="ctr" rtl="0" eaLnBrk="1" fontAlgn="auto" latinLnBrk="0" hangingPunct="1">
                        <a:lnSpc>
                          <a:spcPct val="100000"/>
                        </a:lnSpc>
                        <a:spcBef>
                          <a:spcPts val="0"/>
                        </a:spcBef>
                        <a:spcAft>
                          <a:spcPts val="0"/>
                        </a:spcAft>
                        <a:buClrTx/>
                        <a:buSzTx/>
                        <a:buFontTx/>
                        <a:buNone/>
                      </a:pPr>
                      <a:r>
                        <a:rPr lang="en-GB" sz="700" b="1" dirty="0">
                          <a:solidFill>
                            <a:schemeClr val="tx1"/>
                          </a:solidFill>
                          <a:latin typeface="Century Gothic"/>
                        </a:rPr>
                        <a:t>QB14</a:t>
                      </a:r>
                      <a:r>
                        <a:rPr lang="en-GB" sz="700" b="0" dirty="0">
                          <a:solidFill>
                            <a:schemeClr val="tx1"/>
                          </a:solidFill>
                          <a:latin typeface="Century Gothic"/>
                        </a:rPr>
                        <a:t> BBQ Chicken with </a:t>
                      </a:r>
                      <a:r>
                        <a:rPr lang="en-GB" sz="700" b="1" dirty="0">
                          <a:solidFill>
                            <a:schemeClr val="tx1"/>
                          </a:solidFill>
                          <a:latin typeface="Century Gothic"/>
                        </a:rPr>
                        <a:t>QB16</a:t>
                      </a:r>
                      <a:r>
                        <a:rPr lang="en-GB" sz="700" b="0" dirty="0">
                          <a:solidFill>
                            <a:schemeClr val="tx1"/>
                          </a:solidFill>
                          <a:latin typeface="Century Gothic"/>
                        </a:rPr>
                        <a:t> Seasoned Potatoes</a:t>
                      </a:r>
                      <a:r>
                        <a:rPr lang="en-GB" sz="700" b="0" baseline="0" dirty="0">
                          <a:solidFill>
                            <a:schemeClr val="tx1"/>
                          </a:solidFill>
                          <a:latin typeface="Century Gothic"/>
                        </a:rPr>
                        <a:t> and </a:t>
                      </a:r>
                      <a:r>
                        <a:rPr lang="en-GB" sz="700" b="1" baseline="0" dirty="0">
                          <a:solidFill>
                            <a:schemeClr val="tx1"/>
                          </a:solidFill>
                          <a:latin typeface="Century Gothic"/>
                        </a:rPr>
                        <a:t>QB3</a:t>
                      </a:r>
                      <a:r>
                        <a:rPr lang="en-GB" sz="700" b="0" baseline="0" dirty="0">
                          <a:solidFill>
                            <a:schemeClr val="tx1"/>
                          </a:solidFill>
                          <a:latin typeface="Century Gothic"/>
                        </a:rPr>
                        <a:t> Sweetcorn Salsa</a:t>
                      </a:r>
                      <a:endParaRPr lang="en-GB" sz="700" b="0" dirty="0">
                        <a:solidFill>
                          <a:schemeClr val="tx1"/>
                        </a:solidFill>
                        <a:latin typeface="Century Gothic"/>
                      </a:endParaRPr>
                    </a:p>
                    <a:p>
                      <a:pPr marL="0" marR="0" lvl="0" indent="0" algn="ctr" rtl="0" eaLnBrk="1" fontAlgn="auto" latinLnBrk="0" hangingPunct="1">
                        <a:lnSpc>
                          <a:spcPct val="100000"/>
                        </a:lnSpc>
                        <a:spcBef>
                          <a:spcPts val="0"/>
                        </a:spcBef>
                        <a:spcAft>
                          <a:spcPts val="0"/>
                        </a:spcAft>
                        <a:buClrTx/>
                        <a:buSzTx/>
                        <a:buFontTx/>
                        <a:buNone/>
                      </a:pPr>
                      <a:endParaRPr lang="en-GB" sz="700" b="0" dirty="0">
                        <a:solidFill>
                          <a:schemeClr val="tx1"/>
                        </a:solidFill>
                        <a:latin typeface="Century Gothic"/>
                      </a:endParaRPr>
                    </a:p>
                    <a:p>
                      <a:pPr marL="0" marR="0" lvl="0" indent="0" algn="ctr" rtl="0" eaLnBrk="1" fontAlgn="auto" latinLnBrk="0" hangingPunct="1">
                        <a:lnSpc>
                          <a:spcPct val="100000"/>
                        </a:lnSpc>
                        <a:spcBef>
                          <a:spcPts val="0"/>
                        </a:spcBef>
                        <a:spcAft>
                          <a:spcPts val="0"/>
                        </a:spcAft>
                        <a:buClrTx/>
                        <a:buSzTx/>
                        <a:buFontTx/>
                        <a:buNone/>
                      </a:pPr>
                      <a:r>
                        <a:rPr lang="en-GB" sz="700" b="0" dirty="0">
                          <a:solidFill>
                            <a:schemeClr val="tx1"/>
                          </a:solidFill>
                          <a:latin typeface="Century Gothic"/>
                        </a:rPr>
                        <a:t> </a:t>
                      </a:r>
                      <a:r>
                        <a:rPr lang="en-GB" sz="700" b="1" dirty="0">
                          <a:solidFill>
                            <a:schemeClr val="tx1"/>
                          </a:solidFill>
                          <a:latin typeface="Century Gothic"/>
                        </a:rPr>
                        <a:t>QB19</a:t>
                      </a:r>
                      <a:r>
                        <a:rPr lang="en-GB" sz="700" b="0" dirty="0">
                          <a:solidFill>
                            <a:schemeClr val="tx1"/>
                          </a:solidFill>
                          <a:latin typeface="Century Gothic"/>
                        </a:rPr>
                        <a:t> Lemon and Herb Quorn with </a:t>
                      </a:r>
                      <a:r>
                        <a:rPr lang="en-GB" sz="700" b="1" dirty="0">
                          <a:solidFill>
                            <a:schemeClr val="tx1"/>
                          </a:solidFill>
                          <a:latin typeface="Century Gothic"/>
                        </a:rPr>
                        <a:t>QB16</a:t>
                      </a:r>
                      <a:r>
                        <a:rPr lang="en-GB" sz="700" b="0" dirty="0">
                          <a:solidFill>
                            <a:schemeClr val="tx1"/>
                          </a:solidFill>
                          <a:latin typeface="Century Gothic"/>
                        </a:rPr>
                        <a:t> Seasoned Potatoes</a:t>
                      </a:r>
                      <a:r>
                        <a:rPr lang="en-GB" sz="700" b="0" baseline="0" dirty="0">
                          <a:solidFill>
                            <a:schemeClr val="tx1"/>
                          </a:solidFill>
                          <a:latin typeface="Century Gothic"/>
                        </a:rPr>
                        <a:t> and </a:t>
                      </a:r>
                      <a:r>
                        <a:rPr lang="en-GB" sz="700" b="1" baseline="0" dirty="0">
                          <a:solidFill>
                            <a:schemeClr val="tx1"/>
                          </a:solidFill>
                          <a:latin typeface="Century Gothic"/>
                        </a:rPr>
                        <a:t>QB3</a:t>
                      </a:r>
                      <a:r>
                        <a:rPr lang="en-GB" sz="700" b="0" baseline="0" dirty="0">
                          <a:solidFill>
                            <a:schemeClr val="tx1"/>
                          </a:solidFill>
                          <a:latin typeface="Century Gothic"/>
                        </a:rPr>
                        <a:t> Sweetcorn Salsa</a:t>
                      </a:r>
                      <a:endParaRPr lang="en-GB" sz="700" b="0" dirty="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1" i="0" u="none" strike="noStrike" noProof="0" dirty="0">
                          <a:solidFill>
                            <a:schemeClr val="tx1"/>
                          </a:solidFill>
                          <a:latin typeface="Century Gothic"/>
                        </a:rPr>
                        <a:t>C103 </a:t>
                      </a:r>
                      <a:r>
                        <a:rPr lang="en-US" sz="700" b="0" i="0" u="none" strike="noStrike" noProof="0" dirty="0">
                          <a:solidFill>
                            <a:schemeClr val="tx1"/>
                          </a:solidFill>
                          <a:latin typeface="Century Gothic"/>
                        </a:rPr>
                        <a:t>Chicken Meatballs in </a:t>
                      </a:r>
                      <a:r>
                        <a:rPr lang="en-US" sz="700" b="1" i="0" u="none" strike="noStrike" noProof="0" dirty="0">
                          <a:solidFill>
                            <a:schemeClr val="tx1"/>
                          </a:solidFill>
                          <a:latin typeface="Century Gothic"/>
                        </a:rPr>
                        <a:t>V225 </a:t>
                      </a:r>
                      <a:r>
                        <a:rPr lang="en-US" sz="700" b="0" i="0" u="none" strike="noStrike" noProof="0" dirty="0">
                          <a:solidFill>
                            <a:schemeClr val="tx1"/>
                          </a:solidFill>
                          <a:latin typeface="Century Gothic"/>
                        </a:rPr>
                        <a:t>Tomato Sauce with </a:t>
                      </a:r>
                      <a:r>
                        <a:rPr lang="en-US" sz="700" b="1" i="0" u="none" strike="noStrike" noProof="0" dirty="0">
                          <a:solidFill>
                            <a:schemeClr val="tx1"/>
                          </a:solidFill>
                          <a:latin typeface="Century Gothic"/>
                        </a:rPr>
                        <a:t>SD84 </a:t>
                      </a:r>
                      <a:r>
                        <a:rPr lang="en-US" sz="700" b="0" i="0" u="none" strike="noStrike" noProof="0" dirty="0">
                          <a:solidFill>
                            <a:schemeClr val="tx1"/>
                          </a:solidFill>
                          <a:latin typeface="Century Gothic"/>
                        </a:rPr>
                        <a:t>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entury Gothic"/>
                          <a:ea typeface="+mn-ea"/>
                          <a:cs typeface="+mn-cs"/>
                        </a:rPr>
                        <a:t>F7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Breaded Fish or </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F6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Fishfingers with </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SD5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Chips and </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SD14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Tomato Sauce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48980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solidFill>
                            <a:schemeClr val="tx1"/>
                          </a:solidFill>
                          <a:latin typeface="Century Gothic"/>
                        </a:rPr>
                        <a:t>V239 </a:t>
                      </a:r>
                      <a:r>
                        <a:rPr lang="en-GB" sz="700" b="0" dirty="0">
                          <a:solidFill>
                            <a:schemeClr val="tx1"/>
                          </a:solidFill>
                          <a:latin typeface="Century Gothic"/>
                        </a:rPr>
                        <a:t>Five Bean Chilli with </a:t>
                      </a:r>
                      <a:r>
                        <a:rPr lang="en-GB" sz="700" b="1" dirty="0">
                          <a:solidFill>
                            <a:schemeClr val="tx1"/>
                          </a:solidFill>
                          <a:latin typeface="Century Gothic"/>
                        </a:rPr>
                        <a:t>SD84 </a:t>
                      </a:r>
                      <a:r>
                        <a:rPr lang="en-GB" sz="700" b="0" dirty="0">
                          <a:solidFill>
                            <a:schemeClr val="tx1"/>
                          </a:solidFill>
                          <a:latin typeface="Century Gothic"/>
                        </a:rPr>
                        <a:t>Rice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dirty="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1" i="0" u="none" strike="noStrike" noProof="0" dirty="0">
                          <a:solidFill>
                            <a:schemeClr val="tx1"/>
                          </a:solidFill>
                          <a:latin typeface="Century Gothic"/>
                        </a:rPr>
                        <a:t>V233 </a:t>
                      </a:r>
                      <a:r>
                        <a:rPr lang="en-US" sz="700" b="0" i="0" u="none" strike="noStrike" noProof="0" dirty="0">
                          <a:solidFill>
                            <a:schemeClr val="tx1"/>
                          </a:solidFill>
                          <a:latin typeface="Century Gothic"/>
                        </a:rPr>
                        <a:t>Vegan </a:t>
                      </a:r>
                      <a:r>
                        <a:rPr lang="en-US" sz="700" b="1" i="0" u="none" strike="noStrike" noProof="0" dirty="0">
                          <a:solidFill>
                            <a:schemeClr val="tx1"/>
                          </a:solidFill>
                          <a:latin typeface="Century Gothic"/>
                        </a:rPr>
                        <a:t>SD8 </a:t>
                      </a:r>
                      <a:r>
                        <a:rPr lang="en-US" sz="700" b="0" i="0" u="none" strike="noStrike" noProof="0" dirty="0">
                          <a:solidFill>
                            <a:schemeClr val="tx1"/>
                          </a:solidFill>
                          <a:latin typeface="Century Gothic"/>
                        </a:rPr>
                        <a:t>Spaghetti Bolognaise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800" b="1" i="0" u="none" strike="noStrike" noProof="0">
                        <a:solidFill>
                          <a:srgbClr val="00B050"/>
                        </a:solidFill>
                        <a:highlight>
                          <a:srgbClr val="FFFF00"/>
                        </a:highlight>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i="0" u="none" strike="noStrike" noProof="0" dirty="0">
                          <a:solidFill>
                            <a:schemeClr val="tx1"/>
                          </a:solidFill>
                          <a:latin typeface="Century Gothic"/>
                        </a:rPr>
                        <a:t>V303 </a:t>
                      </a:r>
                      <a:r>
                        <a:rPr lang="en-GB" sz="700" b="0" i="0" u="none" strike="noStrike" noProof="0" dirty="0">
                          <a:solidFill>
                            <a:schemeClr val="tx1"/>
                          </a:solidFill>
                          <a:latin typeface="Century Gothic"/>
                        </a:rPr>
                        <a:t>Creamy Chickpea and Coconut Curry with </a:t>
                      </a:r>
                      <a:r>
                        <a:rPr lang="en-GB" sz="700" b="1" i="0" u="none" strike="noStrike" noProof="0" dirty="0">
                          <a:solidFill>
                            <a:schemeClr val="tx1"/>
                          </a:solidFill>
                          <a:latin typeface="Century Gothic"/>
                        </a:rPr>
                        <a:t>SD84</a:t>
                      </a:r>
                      <a:r>
                        <a:rPr lang="en-GB" sz="700" b="0" i="0" u="none" strike="noStrike" noProof="0" dirty="0">
                          <a:solidFill>
                            <a:schemeClr val="tx1"/>
                          </a:solidFill>
                          <a:latin typeface="Century Gothic"/>
                        </a:rPr>
                        <a:t>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1" i="0" u="none" strike="noStrike" noProof="0">
                          <a:solidFill>
                            <a:schemeClr val="tx1"/>
                          </a:solidFill>
                          <a:latin typeface="Century Gothic"/>
                        </a:rPr>
                        <a:t>V27 </a:t>
                      </a:r>
                      <a:r>
                        <a:rPr lang="en-GB" sz="700" b="0" i="0" u="none" strike="noStrike" noProof="0">
                          <a:solidFill>
                            <a:schemeClr val="tx1"/>
                          </a:solidFill>
                          <a:latin typeface="Century Gothic"/>
                        </a:rPr>
                        <a:t>Cheese Whirl with </a:t>
                      </a:r>
                      <a:r>
                        <a:rPr lang="en-GB" sz="700" b="1" i="0" u="none" strike="noStrike" noProof="0">
                          <a:solidFill>
                            <a:schemeClr val="tx1"/>
                          </a:solidFill>
                          <a:latin typeface="Century Gothic"/>
                        </a:rPr>
                        <a:t>SD5 </a:t>
                      </a:r>
                      <a:r>
                        <a:rPr lang="en-GB" sz="700" b="0" i="0" u="none" strike="noStrike" noProof="0">
                          <a:solidFill>
                            <a:schemeClr val="tx1"/>
                          </a:solidFill>
                          <a:latin typeface="Century Gothic"/>
                        </a:rPr>
                        <a:t>Chips and </a:t>
                      </a:r>
                      <a:r>
                        <a:rPr lang="en-GB" sz="700" b="1" i="0" u="none" strike="noStrike" noProof="0">
                          <a:solidFill>
                            <a:schemeClr val="tx1"/>
                          </a:solidFill>
                          <a:latin typeface="Century Gothic"/>
                        </a:rPr>
                        <a:t>SD14</a:t>
                      </a:r>
                      <a:r>
                        <a:rPr lang="en-GB" sz="700" b="0" i="0" u="none" strike="noStrike" noProof="0">
                          <a:solidFill>
                            <a:schemeClr val="tx1"/>
                          </a:solidFill>
                          <a:latin typeface="Century Gothic"/>
                        </a:rPr>
                        <a:t> Tomato Sauce </a:t>
                      </a:r>
                      <a:endParaRPr lang="en-GB" sz="70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39533">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89803">
                <a:tc>
                  <a:txBody>
                    <a:bodyPr/>
                    <a:lstStyle/>
                    <a:p>
                      <a:pPr algn="ctr"/>
                      <a:r>
                        <a:rPr lang="en-GB" sz="700" b="1" dirty="0">
                          <a:latin typeface="Century Gothic"/>
                        </a:rPr>
                        <a:t>D267 </a:t>
                      </a:r>
                      <a:r>
                        <a:rPr lang="en-GB" sz="700" dirty="0">
                          <a:latin typeface="Century Gothic"/>
                        </a:rPr>
                        <a:t>Gingerbread Cookie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700" b="1">
                          <a:latin typeface="Century Gothic"/>
                        </a:rPr>
                        <a:t>D169 </a:t>
                      </a:r>
                      <a:r>
                        <a:rPr lang="en-GB" sz="700">
                          <a:latin typeface="Century Gothic"/>
                        </a:rPr>
                        <a:t>Chocolate and Beetroot Brownie with </a:t>
                      </a:r>
                      <a:r>
                        <a:rPr lang="en-GB" sz="700" b="1">
                          <a:latin typeface="Century Gothic"/>
                        </a:rPr>
                        <a:t>D3</a:t>
                      </a:r>
                      <a:r>
                        <a:rPr lang="en-GB" sz="700">
                          <a:latin typeface="Century Gothic"/>
                        </a:rPr>
                        <a:t> Chocolate Sauce </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1">
                          <a:latin typeface="Century Gothic"/>
                        </a:rPr>
                        <a:t>D223 </a:t>
                      </a:r>
                      <a:r>
                        <a:rPr lang="en-GB" sz="700">
                          <a:latin typeface="Century Gothic"/>
                        </a:rPr>
                        <a:t>Fruit Salad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1" dirty="0">
                          <a:latin typeface="Century Gothic"/>
                        </a:rPr>
                        <a:t>D243 </a:t>
                      </a:r>
                      <a:r>
                        <a:rPr lang="en-GB" sz="700" dirty="0">
                          <a:latin typeface="Century Gothic"/>
                        </a:rPr>
                        <a:t>Sticky Toffee Apple Crumble with </a:t>
                      </a:r>
                      <a:r>
                        <a:rPr lang="en-GB" sz="700" b="1" dirty="0">
                          <a:latin typeface="Century Gothic"/>
                        </a:rPr>
                        <a:t>D2 </a:t>
                      </a:r>
                      <a:r>
                        <a:rPr lang="en-GB" sz="700" dirty="0">
                          <a:latin typeface="Century Gothic"/>
                        </a:rPr>
                        <a:t>Custard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1" dirty="0">
                          <a:latin typeface="Century Gothic"/>
                        </a:rPr>
                        <a:t>D57 </a:t>
                      </a:r>
                      <a:r>
                        <a:rPr lang="en-GB" sz="700" dirty="0">
                          <a:latin typeface="Century Gothic"/>
                        </a:rPr>
                        <a:t>Vanilla Shortbread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graphicFrame>
        <p:nvGraphicFramePr>
          <p:cNvPr id="4" name="Table 3">
            <a:extLst>
              <a:ext uri="{FF2B5EF4-FFF2-40B4-BE49-F238E27FC236}">
                <a16:creationId xmlns:a16="http://schemas.microsoft.com/office/drawing/2014/main" id="{F0028505-2097-E352-9537-34C74D1C47A1}"/>
              </a:ext>
            </a:extLst>
          </p:cNvPr>
          <p:cNvGraphicFramePr>
            <a:graphicFrameLocks noGrp="1"/>
          </p:cNvGraphicFramePr>
          <p:nvPr>
            <p:extLst>
              <p:ext uri="{D42A27DB-BD31-4B8C-83A1-F6EECF244321}">
                <p14:modId xmlns:p14="http://schemas.microsoft.com/office/powerpoint/2010/main" val="2660844876"/>
              </p:ext>
            </p:extLst>
          </p:nvPr>
        </p:nvGraphicFramePr>
        <p:xfrm>
          <a:off x="1470434" y="4211695"/>
          <a:ext cx="7717425" cy="1590061"/>
        </p:xfrm>
        <a:graphic>
          <a:graphicData uri="http://schemas.openxmlformats.org/drawingml/2006/table">
            <a:tbl>
              <a:tblPr firstRow="1" bandRow="1">
                <a:tableStyleId>{5C22544A-7EE6-4342-B048-85BDC9FD1C3A}</a:tableStyleId>
              </a:tblPr>
              <a:tblGrid>
                <a:gridCol w="1543485">
                  <a:extLst>
                    <a:ext uri="{9D8B030D-6E8A-4147-A177-3AD203B41FA5}">
                      <a16:colId xmlns:a16="http://schemas.microsoft.com/office/drawing/2014/main" val="426743384"/>
                    </a:ext>
                  </a:extLst>
                </a:gridCol>
                <a:gridCol w="1543485">
                  <a:extLst>
                    <a:ext uri="{9D8B030D-6E8A-4147-A177-3AD203B41FA5}">
                      <a16:colId xmlns:a16="http://schemas.microsoft.com/office/drawing/2014/main" val="1888228126"/>
                    </a:ext>
                  </a:extLst>
                </a:gridCol>
                <a:gridCol w="1543485">
                  <a:extLst>
                    <a:ext uri="{9D8B030D-6E8A-4147-A177-3AD203B41FA5}">
                      <a16:colId xmlns:a16="http://schemas.microsoft.com/office/drawing/2014/main" val="3470962500"/>
                    </a:ext>
                  </a:extLst>
                </a:gridCol>
                <a:gridCol w="1543485">
                  <a:extLst>
                    <a:ext uri="{9D8B030D-6E8A-4147-A177-3AD203B41FA5}">
                      <a16:colId xmlns:a16="http://schemas.microsoft.com/office/drawing/2014/main" val="3633866263"/>
                    </a:ext>
                  </a:extLst>
                </a:gridCol>
                <a:gridCol w="1543485">
                  <a:extLst>
                    <a:ext uri="{9D8B030D-6E8A-4147-A177-3AD203B41FA5}">
                      <a16:colId xmlns:a16="http://schemas.microsoft.com/office/drawing/2014/main" val="4088356186"/>
                    </a:ext>
                  </a:extLst>
                </a:gridCol>
              </a:tblGrid>
              <a:tr h="467459">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solidFill>
                            <a:schemeClr val="tx1"/>
                          </a:solidFill>
                          <a:latin typeface="Century Gothic"/>
                        </a:rPr>
                        <a:t>V318</a:t>
                      </a:r>
                      <a:r>
                        <a:rPr lang="en-GB" sz="700" b="0" dirty="0">
                          <a:solidFill>
                            <a:schemeClr val="tx1"/>
                          </a:solidFill>
                          <a:latin typeface="Century Gothic"/>
                        </a:rPr>
                        <a:t> Macaroni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0" dirty="0">
                          <a:solidFill>
                            <a:schemeClr val="tx1"/>
                          </a:solidFill>
                          <a:latin typeface="Century Gothic"/>
                        </a:rPr>
                        <a:t>Cheese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rtl="0" eaLnBrk="1" fontAlgn="auto" latinLnBrk="0" hangingPunct="1">
                        <a:lnSpc>
                          <a:spcPct val="100000"/>
                        </a:lnSpc>
                        <a:spcBef>
                          <a:spcPts val="0"/>
                        </a:spcBef>
                        <a:spcAft>
                          <a:spcPts val="0"/>
                        </a:spcAft>
                        <a:buClrTx/>
                        <a:buSzTx/>
                        <a:buFontTx/>
                        <a:buNone/>
                      </a:pPr>
                      <a:r>
                        <a:rPr lang="en-GB" sz="700" b="1" dirty="0">
                          <a:solidFill>
                            <a:schemeClr val="tx1"/>
                          </a:solidFill>
                          <a:latin typeface="Century Gothic"/>
                        </a:rPr>
                        <a:t> C125 </a:t>
                      </a:r>
                      <a:r>
                        <a:rPr lang="en-GB" sz="700" b="0" dirty="0">
                          <a:solidFill>
                            <a:schemeClr val="tx1"/>
                          </a:solidFill>
                          <a:latin typeface="Century Gothic"/>
                        </a:rPr>
                        <a:t>Chicken Enchilada with </a:t>
                      </a:r>
                      <a:r>
                        <a:rPr lang="en-GB" sz="700" b="1" dirty="0">
                          <a:solidFill>
                            <a:schemeClr val="tx1"/>
                          </a:solidFill>
                          <a:latin typeface="Century Gothic"/>
                        </a:rPr>
                        <a:t>SD81 </a:t>
                      </a:r>
                      <a:r>
                        <a:rPr lang="en-GB" sz="700" b="0" dirty="0">
                          <a:solidFill>
                            <a:schemeClr val="tx1"/>
                          </a:solidFill>
                          <a:latin typeface="Century Gothic"/>
                        </a:rPr>
                        <a:t>Paprika Wedges</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dirty="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solidFill>
                            <a:schemeClr val="tx1"/>
                          </a:solidFill>
                          <a:latin typeface="Century Gothic"/>
                        </a:rPr>
                        <a:t>P3/ C6 </a:t>
                      </a:r>
                      <a:r>
                        <a:rPr lang="en-GB" sz="700" b="0" dirty="0">
                          <a:solidFill>
                            <a:schemeClr val="tx1"/>
                          </a:solidFill>
                          <a:latin typeface="Century Gothic"/>
                        </a:rPr>
                        <a:t>Sausage with </a:t>
                      </a:r>
                      <a:r>
                        <a:rPr lang="en-GB" sz="700" b="1" dirty="0">
                          <a:solidFill>
                            <a:schemeClr val="tx1"/>
                          </a:solidFill>
                          <a:latin typeface="Century Gothic"/>
                        </a:rPr>
                        <a:t>SD82 </a:t>
                      </a:r>
                      <a:r>
                        <a:rPr lang="en-GB" sz="700" b="0" dirty="0">
                          <a:solidFill>
                            <a:schemeClr val="tx1"/>
                          </a:solidFill>
                          <a:latin typeface="Century Gothic"/>
                        </a:rPr>
                        <a:t>Roast Potatoes and </a:t>
                      </a:r>
                      <a:r>
                        <a:rPr lang="en-GB" sz="700" b="1" dirty="0">
                          <a:solidFill>
                            <a:schemeClr val="tx1"/>
                          </a:solidFill>
                          <a:latin typeface="Century Gothic"/>
                        </a:rPr>
                        <a:t>SD118 </a:t>
                      </a:r>
                      <a:r>
                        <a:rPr lang="en-GB" sz="700" b="0" dirty="0">
                          <a:solidFill>
                            <a:schemeClr val="tx1"/>
                          </a:solidFill>
                          <a:latin typeface="Century Gothic"/>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row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1" i="0" u="none" strike="noStrike" noProof="0" dirty="0">
                          <a:solidFill>
                            <a:schemeClr val="tx1"/>
                          </a:solidFill>
                          <a:latin typeface="Century Gothic"/>
                        </a:rPr>
                        <a:t>C102 </a:t>
                      </a:r>
                      <a:r>
                        <a:rPr lang="en-US" sz="700" b="0" i="0" u="none" strike="noStrike" noProof="0" dirty="0">
                          <a:solidFill>
                            <a:schemeClr val="tx1"/>
                          </a:solidFill>
                          <a:latin typeface="Century Gothic"/>
                        </a:rPr>
                        <a:t>Mild Caribbean Chicken with </a:t>
                      </a:r>
                      <a:r>
                        <a:rPr lang="en-US" sz="700" b="1" i="0" u="none" strike="noStrike" noProof="0" dirty="0">
                          <a:solidFill>
                            <a:schemeClr val="tx1"/>
                          </a:solidFill>
                          <a:latin typeface="Century Gothic"/>
                        </a:rPr>
                        <a:t>GR5 </a:t>
                      </a:r>
                      <a:r>
                        <a:rPr lang="en-US" sz="700" b="0" i="0" u="none" strike="noStrike" noProof="0" dirty="0">
                          <a:solidFill>
                            <a:schemeClr val="tx1"/>
                          </a:solidFill>
                          <a:latin typeface="Century Gothic"/>
                        </a:rPr>
                        <a:t>Golden Rice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700" b="0" i="0" u="none" strike="noStrike" noProof="0" dirty="0">
                        <a:solidFill>
                          <a:schemeClr val="tx1"/>
                        </a:solidFill>
                        <a:latin typeface="Century Gothic"/>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700" b="0" i="0" u="none" strike="noStrike" noProof="0" dirty="0">
                        <a:solidFill>
                          <a:schemeClr val="tx1"/>
                        </a:solidFill>
                        <a:latin typeface="Century Gothic"/>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1" i="0" u="none" strike="noStrike" noProof="0" dirty="0">
                          <a:solidFill>
                            <a:schemeClr val="tx1"/>
                          </a:solidFill>
                          <a:latin typeface="Century Gothic"/>
                        </a:rPr>
                        <a:t>V306 </a:t>
                      </a:r>
                      <a:r>
                        <a:rPr lang="en-US" sz="700" b="0" i="0" u="none" strike="noStrike" noProof="0" dirty="0">
                          <a:solidFill>
                            <a:schemeClr val="tx1"/>
                          </a:solidFill>
                          <a:latin typeface="Century Gothic"/>
                        </a:rPr>
                        <a:t>Caribbean Stew with </a:t>
                      </a:r>
                      <a:r>
                        <a:rPr lang="en-US" sz="700" b="1" i="0" u="none" strike="noStrike" noProof="0" dirty="0">
                          <a:solidFill>
                            <a:schemeClr val="tx1"/>
                          </a:solidFill>
                          <a:latin typeface="Century Gothic"/>
                        </a:rPr>
                        <a:t>GR5 </a:t>
                      </a:r>
                      <a:r>
                        <a:rPr lang="en-US" sz="700" b="0" i="0" u="none" strike="noStrike" noProof="0" dirty="0">
                          <a:solidFill>
                            <a:schemeClr val="tx1"/>
                          </a:solidFill>
                          <a:latin typeface="Century Gothic"/>
                        </a:rPr>
                        <a:t>Golden Rice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entury Gothic"/>
                          <a:ea typeface="+mn-ea"/>
                          <a:cs typeface="+mn-cs"/>
                        </a:rPr>
                        <a:t>F6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Fishfingers with </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SD5</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 Chips </a:t>
                      </a:r>
                      <a:r>
                        <a:rPr lang="en-GB" sz="700" b="0" dirty="0">
                          <a:solidFill>
                            <a:schemeClr val="tx1"/>
                          </a:solidFill>
                          <a:latin typeface="Century Gothic"/>
                        </a:rPr>
                        <a:t>and </a:t>
                      </a:r>
                      <a:r>
                        <a:rPr lang="en-GB" sz="700" b="1" dirty="0">
                          <a:solidFill>
                            <a:schemeClr val="tx1"/>
                          </a:solidFill>
                          <a:latin typeface="Century Gothic"/>
                        </a:rPr>
                        <a:t>SD14 </a:t>
                      </a:r>
                      <a:r>
                        <a:rPr lang="en-GB" sz="700" b="0" dirty="0">
                          <a:solidFill>
                            <a:schemeClr val="tx1"/>
                          </a:solidFill>
                          <a:latin typeface="Century Gothic"/>
                        </a:rPr>
                        <a:t>Tomato Sauce</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b="0" dirty="0">
                        <a:solidFill>
                          <a:schemeClr val="tx1"/>
                        </a:solidFill>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805814051"/>
                  </a:ext>
                </a:extLst>
              </a:tr>
              <a:tr h="467459">
                <a:tc>
                  <a:txBody>
                    <a:bodyPr/>
                    <a:lstStyle/>
                    <a:p>
                      <a:pPr marL="0" marR="0" lvl="0" indent="0" algn="ctr" rtl="0" eaLnBrk="1" fontAlgn="auto" latinLnBrk="0" hangingPunct="1">
                        <a:lnSpc>
                          <a:spcPct val="100000"/>
                        </a:lnSpc>
                        <a:spcBef>
                          <a:spcPts val="0"/>
                        </a:spcBef>
                        <a:spcAft>
                          <a:spcPts val="0"/>
                        </a:spcAft>
                        <a:buClrTx/>
                        <a:buSzTx/>
                        <a:buFontTx/>
                        <a:buNone/>
                      </a:pPr>
                      <a:r>
                        <a:rPr lang="en-GB" sz="700" b="1" dirty="0">
                          <a:solidFill>
                            <a:schemeClr val="tx1"/>
                          </a:solidFill>
                          <a:latin typeface="Century Gothic"/>
                        </a:rPr>
                        <a:t>V161</a:t>
                      </a:r>
                      <a:r>
                        <a:rPr lang="en-GB" sz="700" b="0" dirty="0">
                          <a:solidFill>
                            <a:schemeClr val="tx1"/>
                          </a:solidFill>
                          <a:latin typeface="Century Gothic"/>
                        </a:rPr>
                        <a:t> Phat Mexican Bean Roll with </a:t>
                      </a:r>
                      <a:r>
                        <a:rPr lang="en-GB" sz="700" b="1" dirty="0">
                          <a:solidFill>
                            <a:schemeClr val="tx1"/>
                          </a:solidFill>
                          <a:latin typeface="Century Gothic"/>
                        </a:rPr>
                        <a:t>SD2</a:t>
                      </a:r>
                      <a:r>
                        <a:rPr lang="en-GB" sz="700" b="0" dirty="0">
                          <a:solidFill>
                            <a:schemeClr val="tx1"/>
                          </a:solidFill>
                          <a:latin typeface="Century Gothic"/>
                        </a:rPr>
                        <a:t> New Potatoes</a:t>
                      </a:r>
                    </a:p>
                    <a:p>
                      <a:pPr algn="ctr"/>
                      <a:endParaRPr lang="en-GB" sz="700" dirty="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latin typeface="Century Gothic"/>
                        </a:rPr>
                        <a:t>V302 </a:t>
                      </a:r>
                      <a:r>
                        <a:rPr lang="en-GB" sz="700" dirty="0">
                          <a:latin typeface="Century Gothic"/>
                        </a:rPr>
                        <a:t>Tomato Pasta</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700" b="1" i="0" u="none" strike="noStrike" noProof="0" dirty="0">
                          <a:solidFill>
                            <a:schemeClr val="tx1"/>
                          </a:solidFill>
                          <a:latin typeface="Century Gothic"/>
                        </a:rPr>
                        <a:t>V238 </a:t>
                      </a:r>
                      <a:r>
                        <a:rPr lang="en-US" sz="700" b="0" i="0" u="none" strike="noStrike" noProof="0" dirty="0">
                          <a:solidFill>
                            <a:schemeClr val="tx1"/>
                          </a:solidFill>
                          <a:latin typeface="Century Gothic"/>
                        </a:rPr>
                        <a:t>Vegan Sausage with </a:t>
                      </a:r>
                      <a:r>
                        <a:rPr lang="en-US" sz="700" b="1" i="0" u="none" strike="noStrike" noProof="0" dirty="0">
                          <a:solidFill>
                            <a:schemeClr val="tx1"/>
                          </a:solidFill>
                          <a:latin typeface="Century Gothic"/>
                        </a:rPr>
                        <a:t>SD82 </a:t>
                      </a:r>
                      <a:r>
                        <a:rPr lang="en-US" sz="700" b="0" i="0" u="none" strike="noStrike" noProof="0" dirty="0">
                          <a:solidFill>
                            <a:schemeClr val="tx1"/>
                          </a:solidFill>
                          <a:latin typeface="Century Gothic"/>
                        </a:rPr>
                        <a:t>Roast Potatoes and </a:t>
                      </a:r>
                      <a:r>
                        <a:rPr lang="en-US" sz="700" b="1" i="0" u="none" strike="noStrike" noProof="0" dirty="0">
                          <a:solidFill>
                            <a:schemeClr val="tx1"/>
                          </a:solidFill>
                          <a:latin typeface="Century Gothic"/>
                        </a:rPr>
                        <a:t>SD118 </a:t>
                      </a:r>
                      <a:r>
                        <a:rPr lang="en-US" sz="700" b="0" i="0" u="none" strike="noStrike" noProof="0" dirty="0">
                          <a:solidFill>
                            <a:schemeClr val="tx1"/>
                          </a:solidFill>
                          <a:latin typeface="Century Gothic"/>
                        </a:rPr>
                        <a:t>Gravy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v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800" b="0" i="0" u="none" strike="noStrike" noProof="0">
                        <a:solidFill>
                          <a:schemeClr val="tx1"/>
                        </a:solidFill>
                        <a:highlight>
                          <a:srgbClr val="FFFF00"/>
                        </a:highlight>
                        <a:latin typeface="Century Gothic" panose="020B0502020202020204" pitchFamily="34"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1" i="0" u="none" strike="noStrike" kern="1200" cap="none" spc="0" normalizeH="0" baseline="0" noProof="0" dirty="0">
                          <a:ln>
                            <a:noFill/>
                          </a:ln>
                          <a:solidFill>
                            <a:prstClr val="black"/>
                          </a:solidFill>
                          <a:effectLst/>
                          <a:uLnTx/>
                          <a:uFillTx/>
                          <a:latin typeface="Century Gothic"/>
                          <a:ea typeface="+mn-ea"/>
                          <a:cs typeface="+mn-cs"/>
                        </a:rPr>
                        <a:t>V24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Red Pepper Frittata with </a:t>
                      </a:r>
                      <a:r>
                        <a:rPr kumimoji="0" lang="en-GB" sz="700" b="1" i="0" u="none" strike="noStrike" kern="1200" cap="none" spc="0" normalizeH="0" baseline="0" noProof="0" dirty="0">
                          <a:ln>
                            <a:noFill/>
                          </a:ln>
                          <a:solidFill>
                            <a:prstClr val="black"/>
                          </a:solidFill>
                          <a:effectLst/>
                          <a:uLnTx/>
                          <a:uFillTx/>
                          <a:latin typeface="Century Gothic"/>
                          <a:ea typeface="+mn-ea"/>
                          <a:cs typeface="+mn-cs"/>
                        </a:rPr>
                        <a:t>SD5 </a:t>
                      </a:r>
                      <a:r>
                        <a:rPr kumimoji="0" lang="en-GB" sz="700" b="0" i="0" u="none" strike="noStrike" kern="1200" cap="none" spc="0" normalizeH="0" baseline="0" noProof="0" dirty="0">
                          <a:ln>
                            <a:noFill/>
                          </a:ln>
                          <a:solidFill>
                            <a:prstClr val="black"/>
                          </a:solidFill>
                          <a:effectLst/>
                          <a:uLnTx/>
                          <a:uFillTx/>
                          <a:latin typeface="Century Gothic"/>
                          <a:ea typeface="+mn-ea"/>
                          <a:cs typeface="+mn-cs"/>
                        </a:rPr>
                        <a:t>Chips </a:t>
                      </a:r>
                      <a:r>
                        <a:rPr lang="en-GB" sz="700" b="0" dirty="0">
                          <a:solidFill>
                            <a:schemeClr val="tx1"/>
                          </a:solidFill>
                          <a:latin typeface="Century Gothic"/>
                        </a:rPr>
                        <a:t>and </a:t>
                      </a:r>
                      <a:r>
                        <a:rPr lang="en-GB" sz="700" b="1" dirty="0">
                          <a:solidFill>
                            <a:schemeClr val="tx1"/>
                          </a:solidFill>
                          <a:latin typeface="Century Gothic"/>
                        </a:rPr>
                        <a:t>SD14 </a:t>
                      </a:r>
                      <a:r>
                        <a:rPr lang="en-GB" sz="700" b="0" dirty="0">
                          <a:solidFill>
                            <a:schemeClr val="tx1"/>
                          </a:solidFill>
                          <a:latin typeface="Century Gothic"/>
                        </a:rPr>
                        <a:t>Tomato Sauce</a:t>
                      </a:r>
                      <a:endParaRPr kumimoji="0" lang="en-GB" sz="700" b="0" i="0" u="none" strike="noStrike" kern="1200" cap="none" spc="0" normalizeH="0" baseline="0" noProof="0" dirty="0">
                        <a:ln>
                          <a:noFill/>
                        </a:ln>
                        <a:solidFill>
                          <a:prstClr val="black"/>
                        </a:solidFill>
                        <a:effectLst/>
                        <a:uLnTx/>
                        <a:uFillTx/>
                        <a:latin typeface="Century Gothic"/>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2194041952"/>
                  </a:ext>
                </a:extLst>
              </a:tr>
              <a:tr h="23385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700" b="0" i="0" u="none" strike="noStrike" kern="1200" cap="none" spc="0" normalizeH="0" baseline="0" noProof="0" dirty="0">
                          <a:ln>
                            <a:noFill/>
                          </a:ln>
                          <a:solidFill>
                            <a:prstClr val="black"/>
                          </a:solidFill>
                          <a:effectLst/>
                          <a:uLnTx/>
                          <a:uFillTx/>
                          <a:latin typeface="Century Gothic"/>
                          <a:ea typeface="+mn-ea"/>
                          <a:cs typeface="+mn-cs"/>
                        </a:rPr>
                        <a:t>Vegetables of the Day</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315931974"/>
                  </a:ext>
                </a:extLst>
              </a:tr>
              <a:tr h="421291">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latin typeface="Century Gothic"/>
                        </a:rPr>
                        <a:t>D85 </a:t>
                      </a:r>
                      <a:r>
                        <a:rPr lang="en-GB" sz="700" dirty="0">
                          <a:latin typeface="Century Gothic"/>
                        </a:rPr>
                        <a:t>Oaty Cookie</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GB" sz="70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latin typeface="Century Gothic"/>
                        </a:rPr>
                        <a:t>D236 </a:t>
                      </a:r>
                      <a:r>
                        <a:rPr lang="en-GB" sz="700" dirty="0">
                          <a:latin typeface="Century Gothic"/>
                        </a:rPr>
                        <a:t>Pear Crumble with </a:t>
                      </a:r>
                      <a:r>
                        <a:rPr lang="en-GB" sz="700" b="1" dirty="0">
                          <a:latin typeface="Century Gothic"/>
                        </a:rPr>
                        <a:t>D2 </a:t>
                      </a:r>
                      <a:r>
                        <a:rPr lang="en-GB" sz="700" dirty="0">
                          <a:latin typeface="Century Gothic"/>
                        </a:rPr>
                        <a:t>Custard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1" dirty="0">
                          <a:latin typeface="Century Gothic"/>
                        </a:rPr>
                        <a:t>D225 </a:t>
                      </a:r>
                      <a:r>
                        <a:rPr lang="en-GB" sz="700" dirty="0">
                          <a:latin typeface="Century Gothic"/>
                        </a:rPr>
                        <a:t>Fruit Salad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algn="ctr"/>
                      <a:r>
                        <a:rPr lang="en-GB" sz="700" b="1" dirty="0">
                          <a:latin typeface="Century Gothic"/>
                        </a:rPr>
                        <a:t>D265 </a:t>
                      </a:r>
                      <a:r>
                        <a:rPr lang="en-GB" sz="700" dirty="0">
                          <a:latin typeface="Century Gothic"/>
                        </a:rPr>
                        <a:t>Jamaican Ginger Cake with </a:t>
                      </a:r>
                      <a:r>
                        <a:rPr lang="en-GB" sz="700" b="1" dirty="0">
                          <a:latin typeface="Century Gothic"/>
                        </a:rPr>
                        <a:t>D2 </a:t>
                      </a:r>
                      <a:r>
                        <a:rPr lang="en-GB" sz="700" b="0" dirty="0">
                          <a:latin typeface="Century Gothic"/>
                        </a:rPr>
                        <a:t>Custard</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700" b="1" dirty="0">
                          <a:latin typeface="Century Gothic"/>
                        </a:rPr>
                        <a:t>D177 </a:t>
                      </a:r>
                      <a:r>
                        <a:rPr lang="en-GB" sz="700" b="0" dirty="0">
                          <a:latin typeface="Century Gothic"/>
                        </a:rPr>
                        <a:t>Iced Sponge </a:t>
                      </a:r>
                    </a:p>
                    <a:p>
                      <a:pPr algn="ctr"/>
                      <a:endParaRPr lang="en-GB" sz="700" dirty="0">
                        <a:latin typeface="Century Gothic"/>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noFill/>
                  </a:tcPr>
                </a:tc>
                <a:extLst>
                  <a:ext uri="{0D108BD9-81ED-4DB2-BD59-A6C34878D82A}">
                    <a16:rowId xmlns:a16="http://schemas.microsoft.com/office/drawing/2014/main" val="3297461352"/>
                  </a:ext>
                </a:extLst>
              </a:tr>
            </a:tbl>
          </a:graphicData>
        </a:graphic>
      </p:graphicFrame>
      <p:sp>
        <p:nvSpPr>
          <p:cNvPr id="5" name="TextBox 4">
            <a:extLst>
              <a:ext uri="{FF2B5EF4-FFF2-40B4-BE49-F238E27FC236}">
                <a16:creationId xmlns:a16="http://schemas.microsoft.com/office/drawing/2014/main" id="{2B89DC62-C388-D8FF-D3DB-4D6F8CD5AB1C}"/>
              </a:ext>
            </a:extLst>
          </p:cNvPr>
          <p:cNvSpPr txBox="1"/>
          <p:nvPr/>
        </p:nvSpPr>
        <p:spPr>
          <a:xfrm>
            <a:off x="176212" y="6061594"/>
            <a:ext cx="9553575" cy="992579"/>
          </a:xfrm>
          <a:prstGeom prst="rect">
            <a:avLst/>
          </a:prstGeom>
          <a:noFill/>
        </p:spPr>
        <p:txBody>
          <a:bodyPr wrap="square" rtlCol="0">
            <a:spAutoFit/>
          </a:bodyPr>
          <a:lstStyle/>
          <a:p>
            <a:pPr algn="ctr"/>
            <a:endParaRPr lang="en-GB" sz="800" b="1" dirty="0">
              <a:solidFill>
                <a:srgbClr val="006662"/>
              </a:solidFill>
              <a:latin typeface="Century Gothic" panose="020B0502020202020204" pitchFamily="34" charset="0"/>
            </a:endParaRPr>
          </a:p>
          <a:p>
            <a:pPr algn="ctr"/>
            <a:endParaRPr lang="en-GB" sz="500" dirty="0">
              <a:solidFill>
                <a:srgbClr val="006662"/>
              </a:solidFill>
              <a:latin typeface="Century Gothic" panose="020B0502020202020204" pitchFamily="34" charset="0"/>
            </a:endParaRPr>
          </a:p>
          <a:p>
            <a:pPr algn="ctr"/>
            <a:r>
              <a:rPr lang="en-GB" sz="800" dirty="0">
                <a:solidFill>
                  <a:srgbClr val="006662"/>
                </a:solidFill>
                <a:latin typeface="Century Gothic" panose="020B0502020202020204" pitchFamily="34" charset="0"/>
              </a:rPr>
              <a:t>If you would like to know about particular allergens in foods, please ask a member of the catering team for information. If your child has a school lunch and has a food allergy or intolerance you will be asked to complete a form to ensure we have the necessary information to cater for your child. We use a large variety of ingredients in the preparation of our meals and due to the nature of our kitchens it is not possible to completely remove the risk of allergen cross contact.  </a:t>
            </a:r>
          </a:p>
          <a:p>
            <a:r>
              <a:rPr lang="en-GB" sz="1050" b="1" dirty="0">
                <a:latin typeface="Century Gothic" panose="020B0502020202020204" pitchFamily="34" charset="0"/>
              </a:rPr>
              <a:t> </a:t>
            </a:r>
          </a:p>
          <a:p>
            <a:endParaRPr lang="en-GB" sz="1100" b="1" dirty="0">
              <a:latin typeface="Century Gothic" panose="020B0502020202020204" pitchFamily="34" charset="0"/>
            </a:endParaRPr>
          </a:p>
        </p:txBody>
      </p:sp>
    </p:spTree>
    <p:extLst>
      <p:ext uri="{BB962C8B-B14F-4D97-AF65-F5344CB8AC3E}">
        <p14:creationId xmlns:p14="http://schemas.microsoft.com/office/powerpoint/2010/main" val="14517393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CE58E645736F45A3F2A4B96E304DB3" ma:contentTypeVersion="11" ma:contentTypeDescription="Create a new document." ma:contentTypeScope="" ma:versionID="6ce620c02b77b15305b923dfc7ff3ddc">
  <xsd:schema xmlns:xsd="http://www.w3.org/2001/XMLSchema" xmlns:xs="http://www.w3.org/2001/XMLSchema" xmlns:p="http://schemas.microsoft.com/office/2006/metadata/properties" xmlns:ns2="98fdf490-23c3-4649-a772-e8ed09e6c694" targetNamespace="http://schemas.microsoft.com/office/2006/metadata/properties" ma:root="true" ma:fieldsID="c284c7570edafcdc74c0890b46e67d48" ns2:_="">
    <xsd:import namespace="98fdf490-23c3-4649-a772-e8ed09e6c69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2:MediaServiceOCR"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fdf490-23c3-4649-a772-e8ed09e6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08520ede-e490-442d-bb48-026ae30210f4" ma:termSetId="09814cd3-568e-fe90-9814-8d621ff8fb84" ma:anchorId="fba54fb3-c3e1-fe81-a776-ca4b69148c4d" ma:open="true" ma:isKeyword="false">
      <xsd:complexType>
        <xsd:sequence>
          <xsd:element ref="pc:Terms" minOccurs="0" maxOccurs="1"/>
        </xsd:sequence>
      </xsd:complex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SearchProperties" ma:index="16" nillable="true" ma:displayName="MediaServiceSearchProperties" ma:hidden="true" ma:internalName="MediaServiceSearchProperties" ma:readOnly="true">
      <xsd:simpleType>
        <xsd:restriction base="dms:Note"/>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fdf490-23c3-4649-a772-e8ed09e6c694">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A48C12CA-9A02-459C-927B-A1950F09C5E5}"/>
</file>

<file path=customXml/itemProps2.xml><?xml version="1.0" encoding="utf-8"?>
<ds:datastoreItem xmlns:ds="http://schemas.openxmlformats.org/officeDocument/2006/customXml" ds:itemID="{3AB8ED64-C6F3-4AA7-A4F8-D8EE960172A2}">
  <ds:schemaRefs>
    <ds:schemaRef ds:uri="http://schemas.microsoft.com/sharepoint/v3/contenttype/forms"/>
  </ds:schemaRefs>
</ds:datastoreItem>
</file>

<file path=customXml/itemProps3.xml><?xml version="1.0" encoding="utf-8"?>
<ds:datastoreItem xmlns:ds="http://schemas.openxmlformats.org/officeDocument/2006/customXml" ds:itemID="{38B72B72-EFE2-4371-B500-B2B9B1CA3EDB}">
  <ds:schemaRefs>
    <ds:schemaRef ds:uri="abd9c013-afd4-4605-a7aa-45ecbe72d026"/>
    <ds:schemaRef ds:uri="http://purl.org/dc/terms/"/>
    <ds:schemaRef ds:uri="cc315347-6dc2-4f31-871c-4fac13c8e90b"/>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1884</TotalTime>
  <Words>1194</Words>
  <Application>Microsoft Office PowerPoint</Application>
  <PresentationFormat>A4 Paper (210x297 mm)</PresentationFormat>
  <Paragraphs>246</Paragraphs>
  <Slides>2</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Calibri</vt:lpstr>
      <vt:lpstr>Century Gothic</vt:lpstr>
      <vt:lpstr>Office Theme</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Thomas Christian Pass</dc:creator>
  <cp:lastModifiedBy>Claire Gunningham</cp:lastModifiedBy>
  <cp:revision>34</cp:revision>
  <cp:lastPrinted>2026-05-12T10:31:41Z</cp:lastPrinted>
  <dcterms:created xsi:type="dcterms:W3CDTF">2014-08-19T19:35:20Z</dcterms:created>
  <dcterms:modified xsi:type="dcterms:W3CDTF">2026-09-16T13:10:51Z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0x010100FACE58E645736F45A3F2A4B96E304DB3</vt:lpwstr>
  </property>
  <property fmtid="{D5CDD505-2E9C-101B-9397-08002B2CF9AE}" pid="3" name="Company_x0020_Metadata">
    <vt:lpwstr>2;#CaterLink|6b7c7025-ee94-469a-84b5-af43f06be2f7</vt:lpwstr>
  </property>
  <property fmtid="{D5CDD505-2E9C-101B-9397-08002B2CF9AE}" pid="4" name="Company Metadata">
    <vt:lpwstr>2;#CaterLink</vt:lpwstr>
  </property>
  <property fmtid="{D5CDD505-2E9C-101B-9397-08002B2CF9AE}" pid="5" name="Order">
    <vt:r8>70900</vt:r8>
  </property>
  <property fmtid="{D5CDD505-2E9C-101B-9397-08002B2CF9AE}" pid="6" name="MediaServiceImageTags">
    <vt:lpwstr/>
  </property>
</Properties>
</file>